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handoutMasterIdLst>
    <p:handoutMasterId r:id="rId20"/>
  </p:handoutMasterIdLst>
  <p:sldIdLst>
    <p:sldId id="272" r:id="rId4"/>
    <p:sldId id="267" r:id="rId5"/>
    <p:sldId id="258" r:id="rId6"/>
    <p:sldId id="264" r:id="rId7"/>
    <p:sldId id="260" r:id="rId8"/>
    <p:sldId id="270" r:id="rId9"/>
    <p:sldId id="257" r:id="rId10"/>
    <p:sldId id="262" r:id="rId11"/>
    <p:sldId id="261" r:id="rId12"/>
    <p:sldId id="263" r:id="rId13"/>
    <p:sldId id="271" r:id="rId14"/>
    <p:sldId id="265" r:id="rId15"/>
    <p:sldId id="269" r:id="rId16"/>
    <p:sldId id="268" r:id="rId17"/>
    <p:sldId id="273"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E03E62-1DDD-4E26-94A4-90D3AEFB8358}" type="datetimeFigureOut">
              <a:rPr lang="fr-FR" smtClean="0"/>
              <a:t>09/05/2017</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2ED18E-260E-407C-9D97-75A9DB8DD20F}" type="slidenum">
              <a:rPr lang="fr-FR" smtClean="0"/>
              <a:t>‹#›</a:t>
            </a:fld>
            <a:endParaRPr lang="fr-FR"/>
          </a:p>
        </p:txBody>
      </p:sp>
    </p:spTree>
    <p:extLst>
      <p:ext uri="{BB962C8B-B14F-4D97-AF65-F5344CB8AC3E}">
        <p14:creationId xmlns:p14="http://schemas.microsoft.com/office/powerpoint/2010/main" val="120224815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C6BD0-CA0E-4C81-A8DD-0B02DF39E222}" type="datetimeFigureOut">
              <a:rPr lang="fr-FR" smtClean="0"/>
              <a:t>09/05/2017</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812C4-B7D4-4127-8A09-9CA5C78DF039}" type="slidenum">
              <a:rPr lang="fr-FR" smtClean="0"/>
              <a:t>‹#›</a:t>
            </a:fld>
            <a:endParaRPr lang="fr-FR"/>
          </a:p>
        </p:txBody>
      </p:sp>
    </p:spTree>
    <p:extLst>
      <p:ext uri="{BB962C8B-B14F-4D97-AF65-F5344CB8AC3E}">
        <p14:creationId xmlns:p14="http://schemas.microsoft.com/office/powerpoint/2010/main" val="107216931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12777"/>
            <a:ext cx="7772400" cy="720080"/>
          </a:xfrm>
        </p:spPr>
        <p:txBody>
          <a:bodyPr>
            <a:normAutofit/>
          </a:bodyPr>
          <a:lstStyle>
            <a:lvl1pPr>
              <a:defRPr sz="3600" b="1"/>
            </a:lvl1pPr>
          </a:lstStyle>
          <a:p>
            <a:r>
              <a:rPr lang="en-US" smtClean="0"/>
              <a:t>Click to edit Master title style</a:t>
            </a:r>
            <a:endParaRPr lang="fr-FR"/>
          </a:p>
        </p:txBody>
      </p:sp>
      <p:sp>
        <p:nvSpPr>
          <p:cNvPr id="3" name="Subtitle 2"/>
          <p:cNvSpPr>
            <a:spLocks noGrp="1"/>
          </p:cNvSpPr>
          <p:nvPr>
            <p:ph type="subTitle" idx="1"/>
          </p:nvPr>
        </p:nvSpPr>
        <p:spPr>
          <a:xfrm>
            <a:off x="755576" y="2492896"/>
            <a:ext cx="7776864" cy="17526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CB79CC7-C567-4B14-BCDF-EDB3569C25CE}" type="datetimeFigureOut">
              <a:rPr lang="fr-FR" smtClean="0"/>
              <a:t>09/05/2017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F06975-FFAA-442B-8578-B7B276C48D3E}" type="slidenum">
              <a:rPr lang="fr-FR" smtClean="0"/>
              <a:t>‹#›</a:t>
            </a:fld>
            <a:endParaRPr lang="fr-F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352" y="116632"/>
            <a:ext cx="12128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536" y="116632"/>
            <a:ext cx="10001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662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79CC7-C567-4B14-BCDF-EDB3569C25CE}" type="datetimeFigureOut">
              <a:rPr lang="fr-FR" smtClean="0"/>
              <a:t>09/05/2017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F06975-FFAA-442B-8578-B7B276C48D3E}" type="slidenum">
              <a:rPr lang="fr-FR" smtClean="0"/>
              <a:t>‹#›</a:t>
            </a:fld>
            <a:endParaRPr lang="fr-FR"/>
          </a:p>
        </p:txBody>
      </p:sp>
    </p:spTree>
    <p:extLst>
      <p:ext uri="{BB962C8B-B14F-4D97-AF65-F5344CB8AC3E}">
        <p14:creationId xmlns:p14="http://schemas.microsoft.com/office/powerpoint/2010/main" val="268384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79CC7-C567-4B14-BCDF-EDB3569C25CE}" type="datetimeFigureOut">
              <a:rPr lang="fr-FR" smtClean="0"/>
              <a:t>09/05/2017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F06975-FFAA-442B-8578-B7B276C48D3E}" type="slidenum">
              <a:rPr lang="fr-FR" smtClean="0"/>
              <a:t>‹#›</a:t>
            </a:fld>
            <a:endParaRPr lang="fr-FR"/>
          </a:p>
        </p:txBody>
      </p:sp>
    </p:spTree>
    <p:extLst>
      <p:ext uri="{BB962C8B-B14F-4D97-AF65-F5344CB8AC3E}">
        <p14:creationId xmlns:p14="http://schemas.microsoft.com/office/powerpoint/2010/main" val="3207192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Wave8.png"/>
          <p:cNvPicPr>
            <a:picLocks noChangeAspect="1"/>
          </p:cNvPicPr>
          <p:nvPr userDrawn="1"/>
        </p:nvPicPr>
        <p:blipFill>
          <a:blip r:embed="rId2" cstate="print">
            <a:duotone>
              <a:schemeClr val="bg2">
                <a:shade val="45000"/>
                <a:satMod val="135000"/>
              </a:schemeClr>
              <a:prstClr val="white"/>
            </a:duotone>
            <a:lum bright="24000"/>
          </a:blip>
          <a:stretch>
            <a:fillRect/>
          </a:stretch>
        </p:blipFill>
        <p:spPr>
          <a:xfrm>
            <a:off x="0" y="3290239"/>
            <a:ext cx="9144000" cy="3531161"/>
          </a:xfrm>
          <a:prstGeom prst="rect">
            <a:avLst/>
          </a:prstGeom>
        </p:spPr>
      </p:pic>
      <p:pic>
        <p:nvPicPr>
          <p:cNvPr id="19" name="Picture 18" descr="Wave3.png"/>
          <p:cNvPicPr>
            <a:picLocks noChangeAspect="1"/>
          </p:cNvPicPr>
          <p:nvPr userDrawn="1"/>
        </p:nvPicPr>
        <p:blipFill>
          <a:blip r:embed="rId3" cstate="print">
            <a:duotone>
              <a:prstClr val="black"/>
              <a:schemeClr val="accent1">
                <a:tint val="45000"/>
                <a:satMod val="400000"/>
              </a:schemeClr>
            </a:duotone>
          </a:blip>
          <a:stretch>
            <a:fillRect/>
          </a:stretch>
        </p:blipFill>
        <p:spPr>
          <a:xfrm rot="21421655">
            <a:off x="-71105" y="4470858"/>
            <a:ext cx="9455699" cy="955792"/>
          </a:xfrm>
          <a:prstGeom prst="rect">
            <a:avLst/>
          </a:prstGeom>
        </p:spPr>
      </p:pic>
      <p:pic>
        <p:nvPicPr>
          <p:cNvPr id="20" name="Picture 19" descr="Wave11.png"/>
          <p:cNvPicPr>
            <a:picLocks noChangeAspect="1"/>
          </p:cNvPicPr>
          <p:nvPr userDrawn="1"/>
        </p:nvPicPr>
        <p:blipFill>
          <a:blip r:embed="rId4" cstate="print">
            <a:lum bright="70000" contrast="-70000"/>
          </a:blip>
          <a:stretch>
            <a:fillRect/>
          </a:stretch>
        </p:blipFill>
        <p:spPr>
          <a:xfrm>
            <a:off x="2590800" y="3260331"/>
            <a:ext cx="6553200" cy="3611887"/>
          </a:xfrm>
          <a:prstGeom prst="rect">
            <a:avLst/>
          </a:prstGeom>
        </p:spPr>
      </p:pic>
      <p:pic>
        <p:nvPicPr>
          <p:cNvPr id="15" name="Picture 14" descr="Wave8.png"/>
          <p:cNvPicPr>
            <a:picLocks noChangeAspect="1"/>
          </p:cNvPicPr>
          <p:nvPr userDrawn="1"/>
        </p:nvPicPr>
        <p:blipFill>
          <a:blip r:embed="rId5" cstate="print">
            <a:duotone>
              <a:prstClr val="black"/>
              <a:schemeClr val="accent1">
                <a:tint val="45000"/>
                <a:satMod val="400000"/>
              </a:schemeClr>
            </a:duotone>
            <a:lum bright="20000" contrast="63000"/>
          </a:blip>
          <a:stretch>
            <a:fillRect/>
          </a:stretch>
        </p:blipFill>
        <p:spPr>
          <a:xfrm>
            <a:off x="0" y="3886200"/>
            <a:ext cx="8458200" cy="2858455"/>
          </a:xfrm>
          <a:prstGeom prst="rect">
            <a:avLst/>
          </a:prstGeom>
        </p:spPr>
      </p:pic>
      <p:pic>
        <p:nvPicPr>
          <p:cNvPr id="11" name="Picture 10" descr="Wave11.png"/>
          <p:cNvPicPr>
            <a:picLocks noChangeAspect="1"/>
          </p:cNvPicPr>
          <p:nvPr userDrawn="1"/>
        </p:nvPicPr>
        <p:blipFill>
          <a:blip r:embed="rId4" cstate="print">
            <a:duotone>
              <a:prstClr val="black"/>
              <a:schemeClr val="accent5">
                <a:tint val="45000"/>
                <a:satMod val="400000"/>
              </a:schemeClr>
            </a:duotone>
            <a:lum bright="19000" contrast="78000"/>
          </a:blip>
          <a:stretch>
            <a:fillRect/>
          </a:stretch>
        </p:blipFill>
        <p:spPr>
          <a:xfrm>
            <a:off x="2104372" y="4226337"/>
            <a:ext cx="7039627" cy="2644189"/>
          </a:xfrm>
          <a:prstGeom prst="rect">
            <a:avLst/>
          </a:prstGeom>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JO" smtClean="0"/>
              <a:t>Click to edit Master subtitle style</a:t>
            </a:r>
            <a:endParaRPr lang="ar-JO"/>
          </a:p>
        </p:txBody>
      </p:sp>
      <p:sp>
        <p:nvSpPr>
          <p:cNvPr id="4" name="Date Placeholder 3"/>
          <p:cNvSpPr>
            <a:spLocks noGrp="1"/>
          </p:cNvSpPr>
          <p:nvPr>
            <p:ph type="dt" sz="half" idx="10"/>
          </p:nvPr>
        </p:nvSpPr>
        <p:spPr/>
        <p:txBody>
          <a:bodyPr/>
          <a:lstStyle/>
          <a:p>
            <a:fld id="{B3E4D1C2-4E18-4D1C-86AB-92BF276E9AC4}" type="datetime8">
              <a:rPr lang="ar-JO" smtClean="0">
                <a:solidFill>
                  <a:prstClr val="black">
                    <a:tint val="75000"/>
                  </a:prstClr>
                </a:solidFill>
              </a:rPr>
              <a:pPr/>
              <a:t>09 أيار، 17</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pic>
        <p:nvPicPr>
          <p:cNvPr id="9" name="Picture 8" descr="Wave8.png"/>
          <p:cNvPicPr>
            <a:picLocks noChangeAspect="1"/>
          </p:cNvPicPr>
          <p:nvPr userDrawn="1"/>
        </p:nvPicPr>
        <p:blipFill>
          <a:blip r:embed="rId2" cstate="print">
            <a:duotone>
              <a:prstClr val="black"/>
              <a:schemeClr val="accent1">
                <a:tint val="45000"/>
                <a:satMod val="400000"/>
              </a:schemeClr>
            </a:duotone>
            <a:lum bright="6000" contrast="63000"/>
          </a:blip>
          <a:stretch>
            <a:fillRect/>
          </a:stretch>
        </p:blipFill>
        <p:spPr>
          <a:xfrm>
            <a:off x="0" y="4483356"/>
            <a:ext cx="9144000" cy="2387169"/>
          </a:xfrm>
          <a:prstGeom prst="rect">
            <a:avLst/>
          </a:prstGeom>
        </p:spPr>
      </p:pic>
      <p:pic>
        <p:nvPicPr>
          <p:cNvPr id="10" name="Picture 9" descr="Wave10.png"/>
          <p:cNvPicPr>
            <a:picLocks noChangeAspect="1"/>
          </p:cNvPicPr>
          <p:nvPr userDrawn="1"/>
        </p:nvPicPr>
        <p:blipFill>
          <a:blip r:embed="rId6" cstate="print">
            <a:duotone>
              <a:prstClr val="black"/>
              <a:schemeClr val="accent6">
                <a:tint val="45000"/>
                <a:satMod val="400000"/>
              </a:schemeClr>
            </a:duotone>
            <a:lum bright="9000" contrast="86000"/>
          </a:blip>
          <a:stretch>
            <a:fillRect/>
          </a:stretch>
        </p:blipFill>
        <p:spPr>
          <a:xfrm>
            <a:off x="0" y="4480469"/>
            <a:ext cx="9144000" cy="2102938"/>
          </a:xfrm>
          <a:prstGeom prst="rect">
            <a:avLst/>
          </a:prstGeom>
        </p:spPr>
      </p:pic>
      <p:pic>
        <p:nvPicPr>
          <p:cNvPr id="16" name="Picture 15" descr="Wave9.png"/>
          <p:cNvPicPr>
            <a:picLocks noChangeAspect="1"/>
          </p:cNvPicPr>
          <p:nvPr userDrawn="1"/>
        </p:nvPicPr>
        <p:blipFill>
          <a:blip r:embed="rId7" cstate="print">
            <a:duotone>
              <a:prstClr val="black"/>
              <a:schemeClr val="accent6">
                <a:tint val="45000"/>
                <a:satMod val="400000"/>
              </a:schemeClr>
            </a:duotone>
            <a:lum bright="-4000" contrast="66000"/>
          </a:blip>
          <a:stretch>
            <a:fillRect/>
          </a:stretch>
        </p:blipFill>
        <p:spPr>
          <a:xfrm>
            <a:off x="5830816" y="4226337"/>
            <a:ext cx="3313183" cy="1341123"/>
          </a:xfrm>
          <a:prstGeom prst="rect">
            <a:avLst/>
          </a:prstGeom>
        </p:spPr>
      </p:pic>
      <p:pic>
        <p:nvPicPr>
          <p:cNvPr id="17" name="Picture 16" descr="Wave6.png"/>
          <p:cNvPicPr>
            <a:picLocks noChangeAspect="1"/>
          </p:cNvPicPr>
          <p:nvPr userDrawn="1"/>
        </p:nvPicPr>
        <p:blipFill>
          <a:blip r:embed="rId8" cstate="print">
            <a:duotone>
              <a:prstClr val="black"/>
              <a:schemeClr val="accent6">
                <a:tint val="45000"/>
                <a:satMod val="400000"/>
              </a:schemeClr>
            </a:duotone>
            <a:lum contrast="59000"/>
          </a:blip>
          <a:stretch>
            <a:fillRect/>
          </a:stretch>
        </p:blipFill>
        <p:spPr>
          <a:xfrm>
            <a:off x="-16807" y="4967350"/>
            <a:ext cx="4476074" cy="809685"/>
          </a:xfrm>
          <a:prstGeom prst="rect">
            <a:avLst/>
          </a:prstGeom>
        </p:spPr>
      </p:pic>
      <p:pic>
        <p:nvPicPr>
          <p:cNvPr id="21" name="صورة 4"/>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867802" y="79880"/>
            <a:ext cx="1245689" cy="1191578"/>
          </a:xfrm>
          <a:prstGeom prst="rect">
            <a:avLst/>
          </a:prstGeom>
          <a:noFill/>
          <a:ln>
            <a:noFill/>
          </a:ln>
        </p:spPr>
      </p:pic>
      <p:pic>
        <p:nvPicPr>
          <p:cNvPr id="22" name="Picture 2" descr="D:\D\التعداد 2015\التعداد 2015\تقرير التعداد النتائج الرئيسية\logo\New Census Logo1.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450" y="12357"/>
            <a:ext cx="1536557" cy="112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9338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userDrawn="1"/>
        </p:nvPicPr>
        <p:blipFill>
          <a:blip r:embed="rId2" cstate="print">
            <a:duotone>
              <a:prstClr val="black"/>
              <a:schemeClr val="accent6">
                <a:tint val="45000"/>
                <a:satMod val="400000"/>
              </a:schemeClr>
            </a:duotone>
            <a:lum bright="23000" contrast="72000"/>
          </a:blip>
          <a:stretch>
            <a:fillRect/>
          </a:stretch>
        </p:blipFill>
        <p:spPr>
          <a:xfrm rot="5400000">
            <a:off x="-2816379" y="2865715"/>
            <a:ext cx="6857999" cy="1126571"/>
          </a:xfrm>
          <a:prstGeom prst="rect">
            <a:avLst/>
          </a:prstGeom>
        </p:spPr>
      </p:pic>
      <p:pic>
        <p:nvPicPr>
          <p:cNvPr id="9" name="Picture 8" descr="Wave8.png"/>
          <p:cNvPicPr>
            <a:picLocks noChangeAspect="1"/>
          </p:cNvPicPr>
          <p:nvPr userDrawn="1"/>
        </p:nvPicPr>
        <p:blipFill>
          <a:blip r:embed="rId3" cstate="print">
            <a:duotone>
              <a:schemeClr val="bg2">
                <a:shade val="45000"/>
                <a:satMod val="135000"/>
              </a:schemeClr>
              <a:prstClr val="white"/>
            </a:duotone>
            <a:lum bright="53000"/>
          </a:blip>
          <a:stretch>
            <a:fillRect/>
          </a:stretch>
        </p:blipFill>
        <p:spPr>
          <a:xfrm rot="5400000">
            <a:off x="-2891150" y="2830213"/>
            <a:ext cx="6858000" cy="1200958"/>
          </a:xfrm>
          <a:prstGeom prst="rect">
            <a:avLst/>
          </a:prstGeom>
        </p:spPr>
      </p:pic>
      <p:sp>
        <p:nvSpPr>
          <p:cNvPr id="3" name="Content Placeholder 2"/>
          <p:cNvSpPr>
            <a:spLocks noGrp="1"/>
          </p:cNvSpPr>
          <p:nvPr>
            <p:ph idx="1"/>
          </p:nvPr>
        </p:nvSpPr>
        <p:spPr>
          <a:xfrm>
            <a:off x="1200959" y="1417638"/>
            <a:ext cx="7485840" cy="4708525"/>
          </a:xfrm>
        </p:spPr>
        <p:txBody>
          <a:bodyPr/>
          <a:lstStyle>
            <a:lvl1pPr>
              <a:buClr>
                <a:schemeClr val="tx2">
                  <a:lumMod val="75000"/>
                </a:schemeClr>
              </a:buClr>
              <a:buSzPct val="75000"/>
              <a:buFont typeface="Wingdings" pitchFamily="2" charset="2"/>
              <a:buChar char="Ø"/>
              <a:defRPr/>
            </a:lvl1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dirty="0"/>
          </a:p>
        </p:txBody>
      </p:sp>
      <p:sp>
        <p:nvSpPr>
          <p:cNvPr id="4" name="Date Placeholder 3"/>
          <p:cNvSpPr>
            <a:spLocks noGrp="1"/>
          </p:cNvSpPr>
          <p:nvPr>
            <p:ph type="dt" sz="half" idx="10"/>
          </p:nvPr>
        </p:nvSpPr>
        <p:spPr/>
        <p:txBody>
          <a:bodyPr/>
          <a:lstStyle/>
          <a:p>
            <a:fld id="{4C6EE9DE-AF74-4BA8-8EF0-E3EDFC99B8AF}" type="datetime8">
              <a:rPr lang="ar-JO" smtClean="0">
                <a:solidFill>
                  <a:prstClr val="black">
                    <a:tint val="75000"/>
                  </a:prstClr>
                </a:solidFill>
              </a:rPr>
              <a:pPr/>
              <a:t>09 أيار، 17</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lvl1pPr>
              <a:defRPr sz="1600">
                <a:latin typeface="Traditional Arabic" pitchFamily="18" charset="-78"/>
                <a:cs typeface="Traditional Arabic" pitchFamily="18" charset="-78"/>
              </a:defRPr>
            </a:lvl1pPr>
          </a:lstStyle>
          <a:p>
            <a:r>
              <a:rPr lang="ar-JO" dirty="0" smtClean="0">
                <a:solidFill>
                  <a:prstClr val="black">
                    <a:tint val="75000"/>
                  </a:prstClr>
                </a:solidFill>
              </a:rPr>
              <a:t>واقع الإعاقة في الأردن </a:t>
            </a:r>
            <a:r>
              <a:rPr lang="ar-JO" sz="1200" dirty="0" smtClean="0">
                <a:solidFill>
                  <a:prstClr val="black">
                    <a:tint val="75000"/>
                  </a:prstClr>
                </a:solidFill>
                <a:latin typeface="Times New Roman" pitchFamily="18" charset="0"/>
                <a:cs typeface="Times New Roman" pitchFamily="18" charset="0"/>
              </a:rPr>
              <a:t>2010</a:t>
            </a:r>
            <a:r>
              <a:rPr lang="ar-JO" dirty="0" smtClean="0">
                <a:solidFill>
                  <a:prstClr val="black">
                    <a:tint val="75000"/>
                  </a:prstClr>
                </a:solidFill>
              </a:rPr>
              <a:t>: العمالة والبطالة</a:t>
            </a:r>
            <a:endParaRPr lang="ar-J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pic>
        <p:nvPicPr>
          <p:cNvPr id="7" name="Picture 6" descr="Wave8.png"/>
          <p:cNvPicPr>
            <a:picLocks noChangeAspect="1"/>
          </p:cNvPicPr>
          <p:nvPr userDrawn="1"/>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8"/>
          </a:xfrm>
          <a:prstGeom prst="rect">
            <a:avLst/>
          </a:prstGeom>
        </p:spPr>
      </p:pic>
      <p:pic>
        <p:nvPicPr>
          <p:cNvPr id="11" name="Picture 10" descr="Wave10.png"/>
          <p:cNvPicPr>
            <a:picLocks noChangeAspect="1"/>
          </p:cNvPicPr>
          <p:nvPr userDrawn="1"/>
        </p:nvPicPr>
        <p:blipFill>
          <a:blip r:embed="rId4" cstate="print">
            <a:duotone>
              <a:prstClr val="black"/>
              <a:schemeClr val="accent6">
                <a:tint val="45000"/>
                <a:satMod val="400000"/>
              </a:schemeClr>
            </a:duotone>
            <a:lum bright="9000" contrast="86000"/>
          </a:blip>
          <a:stretch>
            <a:fillRect/>
          </a:stretch>
        </p:blipFill>
        <p:spPr>
          <a:xfrm rot="5400000">
            <a:off x="-3062616" y="2956141"/>
            <a:ext cx="6858001" cy="945719"/>
          </a:xfrm>
          <a:prstGeom prst="rect">
            <a:avLst/>
          </a:prstGeom>
        </p:spPr>
      </p:pic>
      <p:pic>
        <p:nvPicPr>
          <p:cNvPr id="13" name="صورة 4"/>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874020" y="10837"/>
            <a:ext cx="1245689" cy="1191578"/>
          </a:xfrm>
          <a:prstGeom prst="rect">
            <a:avLst/>
          </a:prstGeom>
          <a:noFill/>
          <a:ln>
            <a:noFill/>
          </a:ln>
        </p:spPr>
      </p:pic>
      <p:pic>
        <p:nvPicPr>
          <p:cNvPr id="1026" name="Picture 2" descr="D:\D\التعداد 2015\التعداد 2015\تقرير التعداد النتائج الرئيسية\logo\New Census Logo1.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32680" y="79880"/>
            <a:ext cx="1536557" cy="112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2828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JO"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JO" smtClean="0"/>
              <a:t>Click to edit Master text styles</a:t>
            </a:r>
          </a:p>
        </p:txBody>
      </p:sp>
      <p:sp>
        <p:nvSpPr>
          <p:cNvPr id="4" name="Date Placeholder 3"/>
          <p:cNvSpPr>
            <a:spLocks noGrp="1"/>
          </p:cNvSpPr>
          <p:nvPr>
            <p:ph type="dt" sz="half" idx="10"/>
          </p:nvPr>
        </p:nvSpPr>
        <p:spPr/>
        <p:txBody>
          <a:bodyPr/>
          <a:lstStyle/>
          <a:p>
            <a:fld id="{38A13C85-8CFE-4F7F-B37A-C701F8C22552}" type="datetime8">
              <a:rPr lang="ar-JO" smtClean="0">
                <a:solidFill>
                  <a:prstClr val="black">
                    <a:tint val="75000"/>
                  </a:prstClr>
                </a:solidFill>
              </a:rPr>
              <a:pPr/>
              <a:t>09 أيار، 17</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271398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5" name="Date Placeholder 4"/>
          <p:cNvSpPr>
            <a:spLocks noGrp="1"/>
          </p:cNvSpPr>
          <p:nvPr>
            <p:ph type="dt" sz="half" idx="10"/>
          </p:nvPr>
        </p:nvSpPr>
        <p:spPr/>
        <p:txBody>
          <a:bodyPr/>
          <a:lstStyle/>
          <a:p>
            <a:fld id="{9CA0FE63-A8E3-45AA-AAF2-3065BE92A439}" type="datetime8">
              <a:rPr lang="ar-JO" smtClean="0">
                <a:solidFill>
                  <a:prstClr val="black">
                    <a:tint val="75000"/>
                  </a:prstClr>
                </a:solidFill>
              </a:rPr>
              <a:pPr/>
              <a:t>09 أيار، 17</a:t>
            </a:fld>
            <a:endParaRPr lang="ar-JO">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7" name="Slide Number Placeholder 6"/>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357190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JO"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J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J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7" name="Date Placeholder 6"/>
          <p:cNvSpPr>
            <a:spLocks noGrp="1"/>
          </p:cNvSpPr>
          <p:nvPr>
            <p:ph type="dt" sz="half" idx="10"/>
          </p:nvPr>
        </p:nvSpPr>
        <p:spPr/>
        <p:txBody>
          <a:bodyPr/>
          <a:lstStyle/>
          <a:p>
            <a:fld id="{C85FDE6A-C65C-4EFF-92F9-091EDCB0F159}" type="datetime8">
              <a:rPr lang="ar-JO" smtClean="0">
                <a:solidFill>
                  <a:prstClr val="black">
                    <a:tint val="75000"/>
                  </a:prstClr>
                </a:solidFill>
              </a:rPr>
              <a:pPr/>
              <a:t>09 أيار، 17</a:t>
            </a:fld>
            <a:endParaRPr lang="ar-JO">
              <a:solidFill>
                <a:prstClr val="black">
                  <a:tint val="75000"/>
                </a:prstClr>
              </a:solidFill>
            </a:endParaRPr>
          </a:p>
        </p:txBody>
      </p:sp>
      <p:sp>
        <p:nvSpPr>
          <p:cNvPr id="8" name="Footer Placeholder 7"/>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9" name="Slide Number Placeholder 8"/>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271653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mtClean="0"/>
              <a:t>Click to edit Master title style</a:t>
            </a:r>
            <a:endParaRPr lang="ar-JO"/>
          </a:p>
        </p:txBody>
      </p:sp>
      <p:sp>
        <p:nvSpPr>
          <p:cNvPr id="3" name="Date Placeholder 2"/>
          <p:cNvSpPr>
            <a:spLocks noGrp="1"/>
          </p:cNvSpPr>
          <p:nvPr>
            <p:ph type="dt" sz="half" idx="10"/>
          </p:nvPr>
        </p:nvSpPr>
        <p:spPr/>
        <p:txBody>
          <a:bodyPr/>
          <a:lstStyle/>
          <a:p>
            <a:fld id="{DB7E3B96-3B79-4C4F-97EA-DF392EEA16F2}" type="datetime8">
              <a:rPr lang="ar-JO" smtClean="0">
                <a:solidFill>
                  <a:prstClr val="black">
                    <a:tint val="75000"/>
                  </a:prstClr>
                </a:solidFill>
              </a:rPr>
              <a:pPr/>
              <a:t>09 أيار، 17</a:t>
            </a:fld>
            <a:endParaRPr lang="ar-JO">
              <a:solidFill>
                <a:prstClr val="black">
                  <a:tint val="75000"/>
                </a:prstClr>
              </a:solidFill>
            </a:endParaRPr>
          </a:p>
        </p:txBody>
      </p:sp>
      <p:sp>
        <p:nvSpPr>
          <p:cNvPr id="4" name="Footer Placeholder 3"/>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5" name="Slide Number Placeholder 4"/>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013019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19C82-FAEC-4AD4-8625-D21DB00177A3}" type="datetime8">
              <a:rPr lang="ar-JO" smtClean="0">
                <a:solidFill>
                  <a:prstClr val="black">
                    <a:tint val="75000"/>
                  </a:prstClr>
                </a:solidFill>
              </a:rPr>
              <a:pPr/>
              <a:t>09 أيار، 17</a:t>
            </a:fld>
            <a:endParaRPr lang="ar-JO">
              <a:solidFill>
                <a:prstClr val="black">
                  <a:tint val="75000"/>
                </a:prstClr>
              </a:solidFill>
            </a:endParaRPr>
          </a:p>
        </p:txBody>
      </p:sp>
      <p:sp>
        <p:nvSpPr>
          <p:cNvPr id="3" name="Footer Placeholder 2"/>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4" name="Slide Number Placeholder 3"/>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855253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JO"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JO" smtClean="0"/>
              <a:t>Click to edit Master text styles</a:t>
            </a:r>
          </a:p>
        </p:txBody>
      </p:sp>
      <p:sp>
        <p:nvSpPr>
          <p:cNvPr id="5" name="Date Placeholder 4"/>
          <p:cNvSpPr>
            <a:spLocks noGrp="1"/>
          </p:cNvSpPr>
          <p:nvPr>
            <p:ph type="dt" sz="half" idx="10"/>
          </p:nvPr>
        </p:nvSpPr>
        <p:spPr/>
        <p:txBody>
          <a:bodyPr/>
          <a:lstStyle/>
          <a:p>
            <a:fld id="{92A3E612-D97A-4575-AEE0-629331B6E1B3}" type="datetime8">
              <a:rPr lang="ar-JO" smtClean="0">
                <a:solidFill>
                  <a:prstClr val="black">
                    <a:tint val="75000"/>
                  </a:prstClr>
                </a:solidFill>
              </a:rPr>
              <a:pPr/>
              <a:t>09 أيار، 17</a:t>
            </a:fld>
            <a:endParaRPr lang="ar-JO">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7" name="Slide Number Placeholder 6"/>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4285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79CC7-C567-4B14-BCDF-EDB3569C25CE}" type="datetimeFigureOut">
              <a:rPr lang="fr-FR" smtClean="0"/>
              <a:t>09/05/2017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F06975-FFAA-442B-8578-B7B276C48D3E}" type="slidenum">
              <a:rPr lang="fr-FR" smtClean="0"/>
              <a:t>‹#›</a:t>
            </a:fld>
            <a:endParaRPr lang="fr-FR"/>
          </a:p>
        </p:txBody>
      </p:sp>
    </p:spTree>
    <p:extLst>
      <p:ext uri="{BB962C8B-B14F-4D97-AF65-F5344CB8AC3E}">
        <p14:creationId xmlns:p14="http://schemas.microsoft.com/office/powerpoint/2010/main" val="22108145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JO"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JO" smtClean="0"/>
              <a:t>Click icon to add picture</a:t>
            </a:r>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JO" smtClean="0"/>
              <a:t>Click to edit Master text styles</a:t>
            </a:r>
          </a:p>
        </p:txBody>
      </p:sp>
      <p:sp>
        <p:nvSpPr>
          <p:cNvPr id="5" name="Date Placeholder 4"/>
          <p:cNvSpPr>
            <a:spLocks noGrp="1"/>
          </p:cNvSpPr>
          <p:nvPr>
            <p:ph type="dt" sz="half" idx="10"/>
          </p:nvPr>
        </p:nvSpPr>
        <p:spPr/>
        <p:txBody>
          <a:bodyPr/>
          <a:lstStyle/>
          <a:p>
            <a:fld id="{63CBDB37-07EB-42BC-8CE0-2F8C53334516}" type="datetime8">
              <a:rPr lang="ar-JO" smtClean="0">
                <a:solidFill>
                  <a:prstClr val="black">
                    <a:tint val="75000"/>
                  </a:prstClr>
                </a:solidFill>
              </a:rPr>
              <a:pPr/>
              <a:t>09 أيار، 17</a:t>
            </a:fld>
            <a:endParaRPr lang="ar-JO">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7" name="Slide Number Placeholder 6"/>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74145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4" name="Date Placeholder 3"/>
          <p:cNvSpPr>
            <a:spLocks noGrp="1"/>
          </p:cNvSpPr>
          <p:nvPr>
            <p:ph type="dt" sz="half" idx="10"/>
          </p:nvPr>
        </p:nvSpPr>
        <p:spPr/>
        <p:txBody>
          <a:bodyPr/>
          <a:lstStyle/>
          <a:p>
            <a:fld id="{BE72F8A1-34EB-460B-9F8C-A990964D5DAC}" type="datetime8">
              <a:rPr lang="ar-JO" smtClean="0">
                <a:solidFill>
                  <a:prstClr val="black">
                    <a:tint val="75000"/>
                  </a:prstClr>
                </a:solidFill>
              </a:rPr>
              <a:pPr/>
              <a:t>09 أيار، 17</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720565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JO"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4" name="Date Placeholder 3"/>
          <p:cNvSpPr>
            <a:spLocks noGrp="1"/>
          </p:cNvSpPr>
          <p:nvPr>
            <p:ph type="dt" sz="half" idx="10"/>
          </p:nvPr>
        </p:nvSpPr>
        <p:spPr/>
        <p:txBody>
          <a:bodyPr/>
          <a:lstStyle/>
          <a:p>
            <a:fld id="{99E09F64-BB6E-4332-AB9B-7081448AE4A8}" type="datetime8">
              <a:rPr lang="ar-JO" smtClean="0">
                <a:solidFill>
                  <a:prstClr val="black">
                    <a:tint val="75000"/>
                  </a:prstClr>
                </a:solidFill>
              </a:rPr>
              <a:pPr/>
              <a:t>09 أيار، 17</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01887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Wave8.png"/>
          <p:cNvPicPr>
            <a:picLocks noChangeAspect="1"/>
          </p:cNvPicPr>
          <p:nvPr userDrawn="1"/>
        </p:nvPicPr>
        <p:blipFill>
          <a:blip r:embed="rId2" cstate="print">
            <a:duotone>
              <a:schemeClr val="bg2">
                <a:shade val="45000"/>
                <a:satMod val="135000"/>
              </a:schemeClr>
              <a:prstClr val="white"/>
            </a:duotone>
            <a:lum bright="24000"/>
          </a:blip>
          <a:stretch>
            <a:fillRect/>
          </a:stretch>
        </p:blipFill>
        <p:spPr>
          <a:xfrm>
            <a:off x="0" y="3290239"/>
            <a:ext cx="9144000" cy="3531161"/>
          </a:xfrm>
          <a:prstGeom prst="rect">
            <a:avLst/>
          </a:prstGeom>
        </p:spPr>
      </p:pic>
      <p:pic>
        <p:nvPicPr>
          <p:cNvPr id="19" name="Picture 18" descr="Wave3.png"/>
          <p:cNvPicPr>
            <a:picLocks noChangeAspect="1"/>
          </p:cNvPicPr>
          <p:nvPr userDrawn="1"/>
        </p:nvPicPr>
        <p:blipFill>
          <a:blip r:embed="rId3" cstate="print">
            <a:duotone>
              <a:prstClr val="black"/>
              <a:schemeClr val="accent1">
                <a:tint val="45000"/>
                <a:satMod val="400000"/>
              </a:schemeClr>
            </a:duotone>
          </a:blip>
          <a:stretch>
            <a:fillRect/>
          </a:stretch>
        </p:blipFill>
        <p:spPr>
          <a:xfrm rot="21421655">
            <a:off x="-71105" y="4470858"/>
            <a:ext cx="9455699" cy="955792"/>
          </a:xfrm>
          <a:prstGeom prst="rect">
            <a:avLst/>
          </a:prstGeom>
        </p:spPr>
      </p:pic>
      <p:pic>
        <p:nvPicPr>
          <p:cNvPr id="20" name="Picture 19" descr="Wave11.png"/>
          <p:cNvPicPr>
            <a:picLocks noChangeAspect="1"/>
          </p:cNvPicPr>
          <p:nvPr userDrawn="1"/>
        </p:nvPicPr>
        <p:blipFill>
          <a:blip r:embed="rId4" cstate="print">
            <a:lum bright="70000" contrast="-70000"/>
          </a:blip>
          <a:stretch>
            <a:fillRect/>
          </a:stretch>
        </p:blipFill>
        <p:spPr>
          <a:xfrm>
            <a:off x="2590800" y="3260331"/>
            <a:ext cx="6553200" cy="3611887"/>
          </a:xfrm>
          <a:prstGeom prst="rect">
            <a:avLst/>
          </a:prstGeom>
        </p:spPr>
      </p:pic>
      <p:pic>
        <p:nvPicPr>
          <p:cNvPr id="15" name="Picture 14" descr="Wave8.png"/>
          <p:cNvPicPr>
            <a:picLocks noChangeAspect="1"/>
          </p:cNvPicPr>
          <p:nvPr userDrawn="1"/>
        </p:nvPicPr>
        <p:blipFill>
          <a:blip r:embed="rId5" cstate="print">
            <a:duotone>
              <a:prstClr val="black"/>
              <a:schemeClr val="accent1">
                <a:tint val="45000"/>
                <a:satMod val="400000"/>
              </a:schemeClr>
            </a:duotone>
            <a:lum bright="20000" contrast="63000"/>
          </a:blip>
          <a:stretch>
            <a:fillRect/>
          </a:stretch>
        </p:blipFill>
        <p:spPr>
          <a:xfrm>
            <a:off x="0" y="3886200"/>
            <a:ext cx="8458200" cy="2858455"/>
          </a:xfrm>
          <a:prstGeom prst="rect">
            <a:avLst/>
          </a:prstGeom>
        </p:spPr>
      </p:pic>
      <p:pic>
        <p:nvPicPr>
          <p:cNvPr id="11" name="Picture 10" descr="Wave11.png"/>
          <p:cNvPicPr>
            <a:picLocks noChangeAspect="1"/>
          </p:cNvPicPr>
          <p:nvPr userDrawn="1"/>
        </p:nvPicPr>
        <p:blipFill>
          <a:blip r:embed="rId4" cstate="print">
            <a:duotone>
              <a:prstClr val="black"/>
              <a:schemeClr val="accent5">
                <a:tint val="45000"/>
                <a:satMod val="400000"/>
              </a:schemeClr>
            </a:duotone>
            <a:lum bright="19000" contrast="78000"/>
          </a:blip>
          <a:stretch>
            <a:fillRect/>
          </a:stretch>
        </p:blipFill>
        <p:spPr>
          <a:xfrm>
            <a:off x="2104372" y="4226337"/>
            <a:ext cx="7039627" cy="2644189"/>
          </a:xfrm>
          <a:prstGeom prst="rect">
            <a:avLst/>
          </a:prstGeom>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JO" smtClean="0"/>
              <a:t>Click to edit Master subtitle style</a:t>
            </a:r>
            <a:endParaRPr lang="ar-JO"/>
          </a:p>
        </p:txBody>
      </p:sp>
      <p:sp>
        <p:nvSpPr>
          <p:cNvPr id="4" name="Date Placeholder 3"/>
          <p:cNvSpPr>
            <a:spLocks noGrp="1"/>
          </p:cNvSpPr>
          <p:nvPr>
            <p:ph type="dt" sz="half" idx="10"/>
          </p:nvPr>
        </p:nvSpPr>
        <p:spPr/>
        <p:txBody>
          <a:bodyPr/>
          <a:lstStyle/>
          <a:p>
            <a:fld id="{B3E4D1C2-4E18-4D1C-86AB-92BF276E9AC4}" type="datetime8">
              <a:rPr lang="ar-JO" smtClean="0">
                <a:solidFill>
                  <a:prstClr val="black">
                    <a:tint val="75000"/>
                  </a:prstClr>
                </a:solidFill>
              </a:rPr>
              <a:pPr/>
              <a:t>09 أيار، 17</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pic>
        <p:nvPicPr>
          <p:cNvPr id="9" name="Picture 8" descr="Wave8.png"/>
          <p:cNvPicPr>
            <a:picLocks noChangeAspect="1"/>
          </p:cNvPicPr>
          <p:nvPr userDrawn="1"/>
        </p:nvPicPr>
        <p:blipFill>
          <a:blip r:embed="rId2" cstate="print">
            <a:duotone>
              <a:prstClr val="black"/>
              <a:schemeClr val="accent1">
                <a:tint val="45000"/>
                <a:satMod val="400000"/>
              </a:schemeClr>
            </a:duotone>
            <a:lum bright="6000" contrast="63000"/>
          </a:blip>
          <a:stretch>
            <a:fillRect/>
          </a:stretch>
        </p:blipFill>
        <p:spPr>
          <a:xfrm>
            <a:off x="0" y="4483356"/>
            <a:ext cx="9144000" cy="2387169"/>
          </a:xfrm>
          <a:prstGeom prst="rect">
            <a:avLst/>
          </a:prstGeom>
        </p:spPr>
      </p:pic>
      <p:pic>
        <p:nvPicPr>
          <p:cNvPr id="10" name="Picture 9" descr="Wave10.png"/>
          <p:cNvPicPr>
            <a:picLocks noChangeAspect="1"/>
          </p:cNvPicPr>
          <p:nvPr userDrawn="1"/>
        </p:nvPicPr>
        <p:blipFill>
          <a:blip r:embed="rId6" cstate="print">
            <a:duotone>
              <a:prstClr val="black"/>
              <a:schemeClr val="accent6">
                <a:tint val="45000"/>
                <a:satMod val="400000"/>
              </a:schemeClr>
            </a:duotone>
            <a:lum bright="9000" contrast="86000"/>
          </a:blip>
          <a:stretch>
            <a:fillRect/>
          </a:stretch>
        </p:blipFill>
        <p:spPr>
          <a:xfrm>
            <a:off x="0" y="4480469"/>
            <a:ext cx="9144000" cy="2102938"/>
          </a:xfrm>
          <a:prstGeom prst="rect">
            <a:avLst/>
          </a:prstGeom>
        </p:spPr>
      </p:pic>
      <p:pic>
        <p:nvPicPr>
          <p:cNvPr id="16" name="Picture 15" descr="Wave9.png"/>
          <p:cNvPicPr>
            <a:picLocks noChangeAspect="1"/>
          </p:cNvPicPr>
          <p:nvPr userDrawn="1"/>
        </p:nvPicPr>
        <p:blipFill>
          <a:blip r:embed="rId7" cstate="print">
            <a:duotone>
              <a:prstClr val="black"/>
              <a:schemeClr val="accent6">
                <a:tint val="45000"/>
                <a:satMod val="400000"/>
              </a:schemeClr>
            </a:duotone>
            <a:lum bright="-4000" contrast="66000"/>
          </a:blip>
          <a:stretch>
            <a:fillRect/>
          </a:stretch>
        </p:blipFill>
        <p:spPr>
          <a:xfrm>
            <a:off x="5830816" y="4226337"/>
            <a:ext cx="3313183" cy="1341123"/>
          </a:xfrm>
          <a:prstGeom prst="rect">
            <a:avLst/>
          </a:prstGeom>
        </p:spPr>
      </p:pic>
      <p:pic>
        <p:nvPicPr>
          <p:cNvPr id="17" name="Picture 16" descr="Wave6.png"/>
          <p:cNvPicPr>
            <a:picLocks noChangeAspect="1"/>
          </p:cNvPicPr>
          <p:nvPr userDrawn="1"/>
        </p:nvPicPr>
        <p:blipFill>
          <a:blip r:embed="rId8" cstate="print">
            <a:duotone>
              <a:prstClr val="black"/>
              <a:schemeClr val="accent6">
                <a:tint val="45000"/>
                <a:satMod val="400000"/>
              </a:schemeClr>
            </a:duotone>
            <a:lum contrast="59000"/>
          </a:blip>
          <a:stretch>
            <a:fillRect/>
          </a:stretch>
        </p:blipFill>
        <p:spPr>
          <a:xfrm>
            <a:off x="-16807" y="4967350"/>
            <a:ext cx="4476074" cy="809685"/>
          </a:xfrm>
          <a:prstGeom prst="rect">
            <a:avLst/>
          </a:prstGeom>
        </p:spPr>
      </p:pic>
      <p:pic>
        <p:nvPicPr>
          <p:cNvPr id="21" name="صورة 4"/>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867802" y="79880"/>
            <a:ext cx="1245689" cy="1191578"/>
          </a:xfrm>
          <a:prstGeom prst="rect">
            <a:avLst/>
          </a:prstGeom>
          <a:noFill/>
          <a:ln>
            <a:noFill/>
          </a:ln>
        </p:spPr>
      </p:pic>
      <p:pic>
        <p:nvPicPr>
          <p:cNvPr id="22" name="Picture 2" descr="D:\D\التعداد 2015\التعداد 2015\تقرير التعداد النتائج الرئيسية\logo\New Census Logo1.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450" y="12357"/>
            <a:ext cx="1536557" cy="112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78574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userDrawn="1"/>
        </p:nvPicPr>
        <p:blipFill>
          <a:blip r:embed="rId2" cstate="print">
            <a:duotone>
              <a:prstClr val="black"/>
              <a:schemeClr val="accent6">
                <a:tint val="45000"/>
                <a:satMod val="400000"/>
              </a:schemeClr>
            </a:duotone>
            <a:lum bright="23000" contrast="72000"/>
          </a:blip>
          <a:stretch>
            <a:fillRect/>
          </a:stretch>
        </p:blipFill>
        <p:spPr>
          <a:xfrm rot="5400000">
            <a:off x="-2816379" y="2865715"/>
            <a:ext cx="6857999" cy="1126571"/>
          </a:xfrm>
          <a:prstGeom prst="rect">
            <a:avLst/>
          </a:prstGeom>
        </p:spPr>
      </p:pic>
      <p:pic>
        <p:nvPicPr>
          <p:cNvPr id="9" name="Picture 8" descr="Wave8.png"/>
          <p:cNvPicPr>
            <a:picLocks noChangeAspect="1"/>
          </p:cNvPicPr>
          <p:nvPr userDrawn="1"/>
        </p:nvPicPr>
        <p:blipFill>
          <a:blip r:embed="rId3" cstate="print">
            <a:duotone>
              <a:schemeClr val="bg2">
                <a:shade val="45000"/>
                <a:satMod val="135000"/>
              </a:schemeClr>
              <a:prstClr val="white"/>
            </a:duotone>
            <a:lum bright="53000"/>
          </a:blip>
          <a:stretch>
            <a:fillRect/>
          </a:stretch>
        </p:blipFill>
        <p:spPr>
          <a:xfrm rot="5400000">
            <a:off x="-2891150" y="2830213"/>
            <a:ext cx="6858000" cy="1200958"/>
          </a:xfrm>
          <a:prstGeom prst="rect">
            <a:avLst/>
          </a:prstGeom>
        </p:spPr>
      </p:pic>
      <p:sp>
        <p:nvSpPr>
          <p:cNvPr id="3" name="Content Placeholder 2"/>
          <p:cNvSpPr>
            <a:spLocks noGrp="1"/>
          </p:cNvSpPr>
          <p:nvPr>
            <p:ph idx="1"/>
          </p:nvPr>
        </p:nvSpPr>
        <p:spPr>
          <a:xfrm>
            <a:off x="1200959" y="1417638"/>
            <a:ext cx="7485840" cy="4708525"/>
          </a:xfrm>
        </p:spPr>
        <p:txBody>
          <a:bodyPr/>
          <a:lstStyle>
            <a:lvl1pPr>
              <a:buClr>
                <a:schemeClr val="tx2">
                  <a:lumMod val="75000"/>
                </a:schemeClr>
              </a:buClr>
              <a:buSzPct val="75000"/>
              <a:buFont typeface="Wingdings" pitchFamily="2" charset="2"/>
              <a:buChar char="Ø"/>
              <a:defRPr/>
            </a:lvl1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dirty="0"/>
          </a:p>
        </p:txBody>
      </p:sp>
      <p:sp>
        <p:nvSpPr>
          <p:cNvPr id="4" name="Date Placeholder 3"/>
          <p:cNvSpPr>
            <a:spLocks noGrp="1"/>
          </p:cNvSpPr>
          <p:nvPr>
            <p:ph type="dt" sz="half" idx="10"/>
          </p:nvPr>
        </p:nvSpPr>
        <p:spPr/>
        <p:txBody>
          <a:bodyPr/>
          <a:lstStyle/>
          <a:p>
            <a:fld id="{4C6EE9DE-AF74-4BA8-8EF0-E3EDFC99B8AF}" type="datetime8">
              <a:rPr lang="ar-JO" smtClean="0">
                <a:solidFill>
                  <a:prstClr val="black">
                    <a:tint val="75000"/>
                  </a:prstClr>
                </a:solidFill>
              </a:rPr>
              <a:pPr/>
              <a:t>09 أيار، 17</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lvl1pPr>
              <a:defRPr sz="1600">
                <a:latin typeface="Traditional Arabic" pitchFamily="18" charset="-78"/>
                <a:cs typeface="Traditional Arabic" pitchFamily="18" charset="-78"/>
              </a:defRPr>
            </a:lvl1pPr>
          </a:lstStyle>
          <a:p>
            <a:r>
              <a:rPr lang="ar-JO" dirty="0" smtClean="0">
                <a:solidFill>
                  <a:prstClr val="black">
                    <a:tint val="75000"/>
                  </a:prstClr>
                </a:solidFill>
              </a:rPr>
              <a:t>واقع الإعاقة في الأردن </a:t>
            </a:r>
            <a:r>
              <a:rPr lang="ar-JO" sz="1200" dirty="0" smtClean="0">
                <a:solidFill>
                  <a:prstClr val="black">
                    <a:tint val="75000"/>
                  </a:prstClr>
                </a:solidFill>
                <a:latin typeface="Times New Roman" pitchFamily="18" charset="0"/>
                <a:cs typeface="Times New Roman" pitchFamily="18" charset="0"/>
              </a:rPr>
              <a:t>2010</a:t>
            </a:r>
            <a:r>
              <a:rPr lang="ar-JO" dirty="0" smtClean="0">
                <a:solidFill>
                  <a:prstClr val="black">
                    <a:tint val="75000"/>
                  </a:prstClr>
                </a:solidFill>
              </a:rPr>
              <a:t>: العمالة والبطالة</a:t>
            </a:r>
            <a:endParaRPr lang="ar-J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pic>
        <p:nvPicPr>
          <p:cNvPr id="7" name="Picture 6" descr="Wave8.png"/>
          <p:cNvPicPr>
            <a:picLocks noChangeAspect="1"/>
          </p:cNvPicPr>
          <p:nvPr userDrawn="1"/>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8"/>
          </a:xfrm>
          <a:prstGeom prst="rect">
            <a:avLst/>
          </a:prstGeom>
        </p:spPr>
      </p:pic>
      <p:pic>
        <p:nvPicPr>
          <p:cNvPr id="11" name="Picture 10" descr="Wave10.png"/>
          <p:cNvPicPr>
            <a:picLocks noChangeAspect="1"/>
          </p:cNvPicPr>
          <p:nvPr userDrawn="1"/>
        </p:nvPicPr>
        <p:blipFill>
          <a:blip r:embed="rId4" cstate="print">
            <a:duotone>
              <a:prstClr val="black"/>
              <a:schemeClr val="accent6">
                <a:tint val="45000"/>
                <a:satMod val="400000"/>
              </a:schemeClr>
            </a:duotone>
            <a:lum bright="9000" contrast="86000"/>
          </a:blip>
          <a:stretch>
            <a:fillRect/>
          </a:stretch>
        </p:blipFill>
        <p:spPr>
          <a:xfrm rot="5400000">
            <a:off x="-3062616" y="2956141"/>
            <a:ext cx="6858001" cy="945719"/>
          </a:xfrm>
          <a:prstGeom prst="rect">
            <a:avLst/>
          </a:prstGeom>
        </p:spPr>
      </p:pic>
      <p:pic>
        <p:nvPicPr>
          <p:cNvPr id="13" name="صورة 4"/>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874020" y="10837"/>
            <a:ext cx="1245689" cy="1191578"/>
          </a:xfrm>
          <a:prstGeom prst="rect">
            <a:avLst/>
          </a:prstGeom>
          <a:noFill/>
          <a:ln>
            <a:noFill/>
          </a:ln>
        </p:spPr>
      </p:pic>
      <p:pic>
        <p:nvPicPr>
          <p:cNvPr id="1026" name="Picture 2" descr="D:\D\التعداد 2015\التعداد 2015\تقرير التعداد النتائج الرئيسية\logo\New Census Logo1.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32680" y="79880"/>
            <a:ext cx="1536557" cy="112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4750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JO"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JO" smtClean="0"/>
              <a:t>Click to edit Master text styles</a:t>
            </a:r>
          </a:p>
        </p:txBody>
      </p:sp>
      <p:sp>
        <p:nvSpPr>
          <p:cNvPr id="4" name="Date Placeholder 3"/>
          <p:cNvSpPr>
            <a:spLocks noGrp="1"/>
          </p:cNvSpPr>
          <p:nvPr>
            <p:ph type="dt" sz="half" idx="10"/>
          </p:nvPr>
        </p:nvSpPr>
        <p:spPr/>
        <p:txBody>
          <a:bodyPr/>
          <a:lstStyle/>
          <a:p>
            <a:fld id="{38A13C85-8CFE-4F7F-B37A-C701F8C22552}" type="datetime8">
              <a:rPr lang="ar-JO" smtClean="0">
                <a:solidFill>
                  <a:prstClr val="black">
                    <a:tint val="75000"/>
                  </a:prstClr>
                </a:solidFill>
              </a:rPr>
              <a:pPr/>
              <a:t>09 أيار، 17</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59170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5" name="Date Placeholder 4"/>
          <p:cNvSpPr>
            <a:spLocks noGrp="1"/>
          </p:cNvSpPr>
          <p:nvPr>
            <p:ph type="dt" sz="half" idx="10"/>
          </p:nvPr>
        </p:nvSpPr>
        <p:spPr/>
        <p:txBody>
          <a:bodyPr/>
          <a:lstStyle/>
          <a:p>
            <a:fld id="{9CA0FE63-A8E3-45AA-AAF2-3065BE92A439}" type="datetime8">
              <a:rPr lang="ar-JO" smtClean="0">
                <a:solidFill>
                  <a:prstClr val="black">
                    <a:tint val="75000"/>
                  </a:prstClr>
                </a:solidFill>
              </a:rPr>
              <a:pPr/>
              <a:t>09 أيار، 17</a:t>
            </a:fld>
            <a:endParaRPr lang="ar-JO">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7" name="Slide Number Placeholder 6"/>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212710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JO"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J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J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7" name="Date Placeholder 6"/>
          <p:cNvSpPr>
            <a:spLocks noGrp="1"/>
          </p:cNvSpPr>
          <p:nvPr>
            <p:ph type="dt" sz="half" idx="10"/>
          </p:nvPr>
        </p:nvSpPr>
        <p:spPr/>
        <p:txBody>
          <a:bodyPr/>
          <a:lstStyle/>
          <a:p>
            <a:fld id="{C85FDE6A-C65C-4EFF-92F9-091EDCB0F159}" type="datetime8">
              <a:rPr lang="ar-JO" smtClean="0">
                <a:solidFill>
                  <a:prstClr val="black">
                    <a:tint val="75000"/>
                  </a:prstClr>
                </a:solidFill>
              </a:rPr>
              <a:pPr/>
              <a:t>09 أيار، 17</a:t>
            </a:fld>
            <a:endParaRPr lang="ar-JO">
              <a:solidFill>
                <a:prstClr val="black">
                  <a:tint val="75000"/>
                </a:prstClr>
              </a:solidFill>
            </a:endParaRPr>
          </a:p>
        </p:txBody>
      </p:sp>
      <p:sp>
        <p:nvSpPr>
          <p:cNvPr id="8" name="Footer Placeholder 7"/>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9" name="Slide Number Placeholder 8"/>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977053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mtClean="0"/>
              <a:t>Click to edit Master title style</a:t>
            </a:r>
            <a:endParaRPr lang="ar-JO"/>
          </a:p>
        </p:txBody>
      </p:sp>
      <p:sp>
        <p:nvSpPr>
          <p:cNvPr id="3" name="Date Placeholder 2"/>
          <p:cNvSpPr>
            <a:spLocks noGrp="1"/>
          </p:cNvSpPr>
          <p:nvPr>
            <p:ph type="dt" sz="half" idx="10"/>
          </p:nvPr>
        </p:nvSpPr>
        <p:spPr/>
        <p:txBody>
          <a:bodyPr/>
          <a:lstStyle/>
          <a:p>
            <a:fld id="{DB7E3B96-3B79-4C4F-97EA-DF392EEA16F2}" type="datetime8">
              <a:rPr lang="ar-JO" smtClean="0">
                <a:solidFill>
                  <a:prstClr val="black">
                    <a:tint val="75000"/>
                  </a:prstClr>
                </a:solidFill>
              </a:rPr>
              <a:pPr/>
              <a:t>09 أيار، 17</a:t>
            </a:fld>
            <a:endParaRPr lang="ar-JO">
              <a:solidFill>
                <a:prstClr val="black">
                  <a:tint val="75000"/>
                </a:prstClr>
              </a:solidFill>
            </a:endParaRPr>
          </a:p>
        </p:txBody>
      </p:sp>
      <p:sp>
        <p:nvSpPr>
          <p:cNvPr id="4" name="Footer Placeholder 3"/>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5" name="Slide Number Placeholder 4"/>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175151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19C82-FAEC-4AD4-8625-D21DB00177A3}" type="datetime8">
              <a:rPr lang="ar-JO" smtClean="0">
                <a:solidFill>
                  <a:prstClr val="black">
                    <a:tint val="75000"/>
                  </a:prstClr>
                </a:solidFill>
              </a:rPr>
              <a:pPr/>
              <a:t>09 أيار، 17</a:t>
            </a:fld>
            <a:endParaRPr lang="ar-JO">
              <a:solidFill>
                <a:prstClr val="black">
                  <a:tint val="75000"/>
                </a:prstClr>
              </a:solidFill>
            </a:endParaRPr>
          </a:p>
        </p:txBody>
      </p:sp>
      <p:sp>
        <p:nvSpPr>
          <p:cNvPr id="3" name="Footer Placeholder 2"/>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4" name="Slide Number Placeholder 3"/>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93750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79CC7-C567-4B14-BCDF-EDB3569C25CE}" type="datetimeFigureOut">
              <a:rPr lang="fr-FR" smtClean="0"/>
              <a:t>09/05/2017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F06975-FFAA-442B-8578-B7B276C48D3E}" type="slidenum">
              <a:rPr lang="fr-FR" smtClean="0"/>
              <a:t>‹#›</a:t>
            </a:fld>
            <a:endParaRPr lang="fr-FR"/>
          </a:p>
        </p:txBody>
      </p:sp>
    </p:spTree>
    <p:extLst>
      <p:ext uri="{BB962C8B-B14F-4D97-AF65-F5344CB8AC3E}">
        <p14:creationId xmlns:p14="http://schemas.microsoft.com/office/powerpoint/2010/main" val="4114691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JO"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JO" smtClean="0"/>
              <a:t>Click to edit Master text styles</a:t>
            </a:r>
          </a:p>
        </p:txBody>
      </p:sp>
      <p:sp>
        <p:nvSpPr>
          <p:cNvPr id="5" name="Date Placeholder 4"/>
          <p:cNvSpPr>
            <a:spLocks noGrp="1"/>
          </p:cNvSpPr>
          <p:nvPr>
            <p:ph type="dt" sz="half" idx="10"/>
          </p:nvPr>
        </p:nvSpPr>
        <p:spPr/>
        <p:txBody>
          <a:bodyPr/>
          <a:lstStyle/>
          <a:p>
            <a:fld id="{92A3E612-D97A-4575-AEE0-629331B6E1B3}" type="datetime8">
              <a:rPr lang="ar-JO" smtClean="0">
                <a:solidFill>
                  <a:prstClr val="black">
                    <a:tint val="75000"/>
                  </a:prstClr>
                </a:solidFill>
              </a:rPr>
              <a:pPr/>
              <a:t>09 أيار، 17</a:t>
            </a:fld>
            <a:endParaRPr lang="ar-JO">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7" name="Slide Number Placeholder 6"/>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234591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JO"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JO" smtClean="0"/>
              <a:t>Click icon to add picture</a:t>
            </a:r>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JO" smtClean="0"/>
              <a:t>Click to edit Master text styles</a:t>
            </a:r>
          </a:p>
        </p:txBody>
      </p:sp>
      <p:sp>
        <p:nvSpPr>
          <p:cNvPr id="5" name="Date Placeholder 4"/>
          <p:cNvSpPr>
            <a:spLocks noGrp="1"/>
          </p:cNvSpPr>
          <p:nvPr>
            <p:ph type="dt" sz="half" idx="10"/>
          </p:nvPr>
        </p:nvSpPr>
        <p:spPr/>
        <p:txBody>
          <a:bodyPr/>
          <a:lstStyle/>
          <a:p>
            <a:fld id="{63CBDB37-07EB-42BC-8CE0-2F8C53334516}" type="datetime8">
              <a:rPr lang="ar-JO" smtClean="0">
                <a:solidFill>
                  <a:prstClr val="black">
                    <a:tint val="75000"/>
                  </a:prstClr>
                </a:solidFill>
              </a:rPr>
              <a:pPr/>
              <a:t>09 أيار، 17</a:t>
            </a:fld>
            <a:endParaRPr lang="ar-JO">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7" name="Slide Number Placeholder 6"/>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281474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4" name="Date Placeholder 3"/>
          <p:cNvSpPr>
            <a:spLocks noGrp="1"/>
          </p:cNvSpPr>
          <p:nvPr>
            <p:ph type="dt" sz="half" idx="10"/>
          </p:nvPr>
        </p:nvSpPr>
        <p:spPr/>
        <p:txBody>
          <a:bodyPr/>
          <a:lstStyle/>
          <a:p>
            <a:fld id="{BE72F8A1-34EB-460B-9F8C-A990964D5DAC}" type="datetime8">
              <a:rPr lang="ar-JO" smtClean="0">
                <a:solidFill>
                  <a:prstClr val="black">
                    <a:tint val="75000"/>
                  </a:prstClr>
                </a:solidFill>
              </a:rPr>
              <a:pPr/>
              <a:t>09 أيار، 17</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140902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JO"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4" name="Date Placeholder 3"/>
          <p:cNvSpPr>
            <a:spLocks noGrp="1"/>
          </p:cNvSpPr>
          <p:nvPr>
            <p:ph type="dt" sz="half" idx="10"/>
          </p:nvPr>
        </p:nvSpPr>
        <p:spPr/>
        <p:txBody>
          <a:bodyPr/>
          <a:lstStyle/>
          <a:p>
            <a:fld id="{99E09F64-BB6E-4332-AB9B-7081448AE4A8}" type="datetime8">
              <a:rPr lang="ar-JO" smtClean="0">
                <a:solidFill>
                  <a:prstClr val="black">
                    <a:tint val="75000"/>
                  </a:prstClr>
                </a:solidFill>
              </a:rPr>
              <a:pPr/>
              <a:t>09 أيار، 17</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15104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CB79CC7-C567-4B14-BCDF-EDB3569C25CE}" type="datetimeFigureOut">
              <a:rPr lang="fr-FR" smtClean="0"/>
              <a:t>09/05/2017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3F06975-FFAA-442B-8578-B7B276C48D3E}" type="slidenum">
              <a:rPr lang="fr-FR" smtClean="0"/>
              <a:t>‹#›</a:t>
            </a:fld>
            <a:endParaRPr lang="fr-FR"/>
          </a:p>
        </p:txBody>
      </p:sp>
    </p:spTree>
    <p:extLst>
      <p:ext uri="{BB962C8B-B14F-4D97-AF65-F5344CB8AC3E}">
        <p14:creationId xmlns:p14="http://schemas.microsoft.com/office/powerpoint/2010/main" val="228662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3CB79CC7-C567-4B14-BCDF-EDB3569C25CE}" type="datetimeFigureOut">
              <a:rPr lang="fr-FR" smtClean="0"/>
              <a:t>09/05/2017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3F06975-FFAA-442B-8578-B7B276C48D3E}" type="slidenum">
              <a:rPr lang="fr-FR" smtClean="0"/>
              <a:t>‹#›</a:t>
            </a:fld>
            <a:endParaRPr lang="fr-FR"/>
          </a:p>
        </p:txBody>
      </p:sp>
    </p:spTree>
    <p:extLst>
      <p:ext uri="{BB962C8B-B14F-4D97-AF65-F5344CB8AC3E}">
        <p14:creationId xmlns:p14="http://schemas.microsoft.com/office/powerpoint/2010/main" val="222447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3CB79CC7-C567-4B14-BCDF-EDB3569C25CE}" type="datetimeFigureOut">
              <a:rPr lang="fr-FR" smtClean="0"/>
              <a:t>09/05/2017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3F06975-FFAA-442B-8578-B7B276C48D3E}" type="slidenum">
              <a:rPr lang="fr-FR" smtClean="0"/>
              <a:t>‹#›</a:t>
            </a:fld>
            <a:endParaRPr lang="fr-FR"/>
          </a:p>
        </p:txBody>
      </p:sp>
    </p:spTree>
    <p:extLst>
      <p:ext uri="{BB962C8B-B14F-4D97-AF65-F5344CB8AC3E}">
        <p14:creationId xmlns:p14="http://schemas.microsoft.com/office/powerpoint/2010/main" val="114296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79CC7-C567-4B14-BCDF-EDB3569C25CE}" type="datetimeFigureOut">
              <a:rPr lang="fr-FR" smtClean="0"/>
              <a:t>09/05/2017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3F06975-FFAA-442B-8578-B7B276C48D3E}" type="slidenum">
              <a:rPr lang="fr-FR" smtClean="0"/>
              <a:t>‹#›</a:t>
            </a:fld>
            <a:endParaRPr lang="fr-FR"/>
          </a:p>
        </p:txBody>
      </p:sp>
    </p:spTree>
    <p:extLst>
      <p:ext uri="{BB962C8B-B14F-4D97-AF65-F5344CB8AC3E}">
        <p14:creationId xmlns:p14="http://schemas.microsoft.com/office/powerpoint/2010/main" val="29412669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79CC7-C567-4B14-BCDF-EDB3569C25CE}" type="datetimeFigureOut">
              <a:rPr lang="fr-FR" smtClean="0"/>
              <a:t>09/05/2017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3F06975-FFAA-442B-8578-B7B276C48D3E}" type="slidenum">
              <a:rPr lang="fr-FR" smtClean="0"/>
              <a:t>‹#›</a:t>
            </a:fld>
            <a:endParaRPr lang="fr-FR"/>
          </a:p>
        </p:txBody>
      </p:sp>
    </p:spTree>
    <p:extLst>
      <p:ext uri="{BB962C8B-B14F-4D97-AF65-F5344CB8AC3E}">
        <p14:creationId xmlns:p14="http://schemas.microsoft.com/office/powerpoint/2010/main" val="236613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79CC7-C567-4B14-BCDF-EDB3569C25CE}" type="datetimeFigureOut">
              <a:rPr lang="fr-FR" smtClean="0"/>
              <a:t>09/05/2017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3F06975-FFAA-442B-8578-B7B276C48D3E}" type="slidenum">
              <a:rPr lang="fr-FR" smtClean="0"/>
              <a:t>‹#›</a:t>
            </a:fld>
            <a:endParaRPr lang="fr-FR"/>
          </a:p>
        </p:txBody>
      </p:sp>
    </p:spTree>
    <p:extLst>
      <p:ext uri="{BB962C8B-B14F-4D97-AF65-F5344CB8AC3E}">
        <p14:creationId xmlns:p14="http://schemas.microsoft.com/office/powerpoint/2010/main" val="374992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79CC7-C567-4B14-BCDF-EDB3569C25CE}" type="datetimeFigureOut">
              <a:rPr lang="fr-FR" smtClean="0"/>
              <a:t>09/05/2017</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06975-FFAA-442B-8578-B7B276C48D3E}" type="slidenum">
              <a:rPr lang="fr-FR" smtClean="0"/>
              <a:t>‹#›</a:t>
            </a:fld>
            <a:endParaRPr lang="fr-FR"/>
          </a:p>
        </p:txBody>
      </p:sp>
    </p:spTree>
    <p:extLst>
      <p:ext uri="{BB962C8B-B14F-4D97-AF65-F5344CB8AC3E}">
        <p14:creationId xmlns:p14="http://schemas.microsoft.com/office/powerpoint/2010/main" val="1825042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JO"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185AA-BC6C-49D2-B0AB-C4BE40B09D21}" type="datetime8">
              <a:rPr lang="ar-JO" smtClean="0">
                <a:solidFill>
                  <a:prstClr val="black">
                    <a:tint val="75000"/>
                  </a:prstClr>
                </a:solidFill>
              </a:rPr>
              <a:pPr/>
              <a:t>09 أيار، 17</a:t>
            </a:fld>
            <a:endParaRPr lang="ar-JO">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273077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JO"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185AA-BC6C-49D2-B0AB-C4BE40B09D21}" type="datetime8">
              <a:rPr lang="ar-JO" smtClean="0">
                <a:solidFill>
                  <a:prstClr val="black">
                    <a:tint val="75000"/>
                  </a:prstClr>
                </a:solidFill>
              </a:rPr>
              <a:pPr/>
              <a:t>09 أيار، 17</a:t>
            </a:fld>
            <a:endParaRPr lang="ar-JO">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JO" smtClean="0">
                <a:solidFill>
                  <a:prstClr val="black">
                    <a:tint val="75000"/>
                  </a:prstClr>
                </a:solidFill>
              </a:rPr>
              <a:t>واقع الإعاقة في الأردن 2010: العمالة والبطالة</a:t>
            </a:r>
            <a:endParaRPr lang="ar-JO">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CD05-1A93-40BF-BDF1-07CA5CA97E2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27896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D\التعداد 2015\التعداد 2015\تقرير التعداد النتائج الرئيسية\logo\JPG\UNICEF logo_CY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4016" y="3934555"/>
            <a:ext cx="2575225" cy="662159"/>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1392800" y="1700808"/>
            <a:ext cx="6183085" cy="1508105"/>
          </a:xfrm>
          <a:prstGeom prst="rect">
            <a:avLst/>
          </a:prstGeom>
          <a:noFill/>
        </p:spPr>
        <p:txBody>
          <a:bodyPr wrap="square" rtlCol="1">
            <a:spAutoFit/>
          </a:bodyPr>
          <a:lstStyle/>
          <a:p>
            <a:pPr algn="ctr"/>
            <a:r>
              <a:rPr lang="en-US" sz="3200" b="1" dirty="0">
                <a:solidFill>
                  <a:prstClr val="black"/>
                </a:solidFill>
                <a:latin typeface="Calibri"/>
                <a:ea typeface="+mj-ea"/>
                <a:cs typeface="+mj-cs"/>
              </a:rPr>
              <a:t>Data Q</a:t>
            </a:r>
            <a:r>
              <a:rPr lang="en-US" sz="3200" b="1" dirty="0" smtClean="0">
                <a:solidFill>
                  <a:prstClr val="black"/>
                </a:solidFill>
                <a:latin typeface="Calibri"/>
                <a:ea typeface="+mj-ea"/>
                <a:cs typeface="+mj-cs"/>
              </a:rPr>
              <a:t>uality In The </a:t>
            </a:r>
            <a:r>
              <a:rPr lang="en-US" sz="3200" b="1" dirty="0">
                <a:solidFill>
                  <a:prstClr val="black"/>
                </a:solidFill>
                <a:latin typeface="Calibri"/>
                <a:ea typeface="+mj-ea"/>
                <a:cs typeface="+mj-cs"/>
              </a:rPr>
              <a:t>General Population </a:t>
            </a:r>
            <a:r>
              <a:rPr lang="en-US" sz="3200" b="1" dirty="0" smtClean="0">
                <a:solidFill>
                  <a:prstClr val="black"/>
                </a:solidFill>
                <a:latin typeface="Calibri"/>
                <a:ea typeface="+mj-ea"/>
                <a:cs typeface="+mj-cs"/>
              </a:rPr>
              <a:t>And </a:t>
            </a:r>
            <a:r>
              <a:rPr lang="en-US" sz="3200" b="1" dirty="0">
                <a:solidFill>
                  <a:prstClr val="black"/>
                </a:solidFill>
                <a:latin typeface="Calibri"/>
                <a:ea typeface="+mj-ea"/>
                <a:cs typeface="+mj-cs"/>
              </a:rPr>
              <a:t>Housing Census </a:t>
            </a:r>
            <a:r>
              <a:rPr lang="en-US" sz="2800" b="1" dirty="0">
                <a:solidFill>
                  <a:prstClr val="black"/>
                </a:solidFill>
                <a:latin typeface="Calibri"/>
                <a:ea typeface="+mj-ea"/>
                <a:cs typeface="+mj-cs"/>
              </a:rPr>
              <a:t>2015</a:t>
            </a:r>
            <a:endParaRPr lang="ar-JO" sz="4800" b="1" dirty="0">
              <a:solidFill>
                <a:prstClr val="black"/>
              </a:solidFill>
              <a:latin typeface="Times New Roman" panose="02020603050405020304" pitchFamily="18" charset="0"/>
              <a:cs typeface="Times New Roman" panose="02020603050405020304" pitchFamily="18" charset="0"/>
            </a:endParaRPr>
          </a:p>
        </p:txBody>
      </p:sp>
      <p:pic>
        <p:nvPicPr>
          <p:cNvPr id="2050" name="Picture 2" descr="D:\D\التعداد 2015\التعداد 2015\تقرير التعداد النتائج الرئيسية\logo\JPG\european-union-fla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92" y="3947984"/>
            <a:ext cx="1363362" cy="9089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التعداد 2015\التعداد 2015\تقرير التعداد النتائج الرئيسية\logo\JPG\sear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627" y="3991749"/>
            <a:ext cx="1792888" cy="8157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D\التعداد 2015\التعداد 2015\تقرير التعداد النتائج الرئيسية\logo\JP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343" y="3934555"/>
            <a:ext cx="1146022" cy="8770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85308" y="5445224"/>
            <a:ext cx="5166320" cy="1175706"/>
          </a:xfrm>
          <a:prstGeom prst="rect">
            <a:avLst/>
          </a:prstGeom>
        </p:spPr>
        <p:txBody>
          <a:bodyPr wrap="square">
            <a:spAutoFit/>
          </a:bodyPr>
          <a:lstStyle/>
          <a:p>
            <a:pPr lvl="0" algn="ctr" rtl="1">
              <a:spcBef>
                <a:spcPct val="20000"/>
              </a:spcBef>
            </a:pPr>
            <a:r>
              <a:rPr lang="en-US" sz="3200" b="1" dirty="0" smtClean="0">
                <a:solidFill>
                  <a:prstClr val="black"/>
                </a:solidFill>
                <a:latin typeface="Calibri"/>
              </a:rPr>
              <a:t>Preparation</a:t>
            </a:r>
          </a:p>
          <a:p>
            <a:pPr lvl="0" algn="ctr" rtl="1">
              <a:spcBef>
                <a:spcPct val="20000"/>
              </a:spcBef>
            </a:pPr>
            <a:r>
              <a:rPr lang="en-US" sz="3200" b="1" dirty="0" smtClean="0">
                <a:solidFill>
                  <a:prstClr val="black"/>
                </a:solidFill>
                <a:latin typeface="Calibri"/>
              </a:rPr>
              <a:t>Quality Team</a:t>
            </a:r>
            <a:endParaRPr lang="fr-FR" sz="3200" b="1" dirty="0">
              <a:solidFill>
                <a:prstClr val="black"/>
              </a:solidFill>
              <a:latin typeface="Calibri"/>
            </a:endParaRPr>
          </a:p>
        </p:txBody>
      </p:sp>
    </p:spTree>
    <p:extLst>
      <p:ext uri="{BB962C8B-B14F-4D97-AF65-F5344CB8AC3E}">
        <p14:creationId xmlns:p14="http://schemas.microsoft.com/office/powerpoint/2010/main" val="328167183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899592" y="1484784"/>
            <a:ext cx="7776864" cy="2952328"/>
          </a:xfrm>
        </p:spPr>
        <p:txBody>
          <a:bodyPr>
            <a:normAutofit fontScale="77500" lnSpcReduction="20000"/>
          </a:bodyPr>
          <a:lstStyle/>
          <a:p>
            <a:pPr marL="457200" indent="-457200" algn="l">
              <a:buFont typeface="Arial" pitchFamily="34" charset="0"/>
              <a:buChar char="•"/>
            </a:pPr>
            <a:r>
              <a:rPr lang="en-US" dirty="0" smtClean="0"/>
              <a:t>The </a:t>
            </a:r>
            <a:r>
              <a:rPr lang="en-US" dirty="0"/>
              <a:t>fall of some housing and structures of the count</a:t>
            </a:r>
          </a:p>
          <a:p>
            <a:pPr marL="457200" indent="-457200" algn="l">
              <a:buFont typeface="Arial" pitchFamily="34" charset="0"/>
              <a:buChar char="•"/>
            </a:pPr>
            <a:r>
              <a:rPr lang="en-US" dirty="0"/>
              <a:t>Errors in recording information about households and establishments</a:t>
            </a:r>
          </a:p>
          <a:p>
            <a:pPr marL="457200" indent="-457200" algn="l">
              <a:buFont typeface="Arial" pitchFamily="34" charset="0"/>
              <a:buChar char="•"/>
            </a:pPr>
            <a:r>
              <a:rPr lang="en-US" dirty="0"/>
              <a:t>Errors in the beams of the seminal area are restricted</a:t>
            </a:r>
          </a:p>
          <a:p>
            <a:pPr marL="457200" indent="-457200" algn="l">
              <a:buFont typeface="Arial" pitchFamily="34" charset="0"/>
              <a:buChar char="•"/>
            </a:pPr>
            <a:r>
              <a:rPr lang="en-US" dirty="0"/>
              <a:t>Lack of coordination between researchers in the same work area</a:t>
            </a:r>
          </a:p>
          <a:p>
            <a:pPr marL="457200" indent="-457200" algn="l">
              <a:buFont typeface="Arial" pitchFamily="34" charset="0"/>
              <a:buChar char="•"/>
            </a:pPr>
            <a:r>
              <a:rPr lang="en-US" dirty="0"/>
              <a:t>Data transmission failures</a:t>
            </a:r>
            <a:endParaRPr lang="fr-FR" dirty="0"/>
          </a:p>
        </p:txBody>
      </p:sp>
    </p:spTree>
    <p:extLst>
      <p:ext uri="{BB962C8B-B14F-4D97-AF65-F5344CB8AC3E}">
        <p14:creationId xmlns:p14="http://schemas.microsoft.com/office/powerpoint/2010/main" val="2919946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268760"/>
            <a:ext cx="7772400" cy="720080"/>
          </a:xfrm>
        </p:spPr>
        <p:txBody>
          <a:bodyPr>
            <a:normAutofit/>
          </a:bodyPr>
          <a:lstStyle/>
          <a:p>
            <a:pPr rtl="1"/>
            <a:r>
              <a:rPr lang="en-US" dirty="0"/>
              <a:t>Quality in the data processing phase</a:t>
            </a:r>
            <a:endParaRPr lang="fr-FR" dirty="0"/>
          </a:p>
        </p:txBody>
      </p:sp>
      <p:sp>
        <p:nvSpPr>
          <p:cNvPr id="3" name="Content Placeholder 2"/>
          <p:cNvSpPr>
            <a:spLocks noGrp="1"/>
          </p:cNvSpPr>
          <p:nvPr>
            <p:ph type="subTitle" idx="1"/>
          </p:nvPr>
        </p:nvSpPr>
        <p:spPr>
          <a:xfrm>
            <a:off x="755576" y="2132856"/>
            <a:ext cx="7776864" cy="3312368"/>
          </a:xfrm>
        </p:spPr>
        <p:txBody>
          <a:bodyPr>
            <a:normAutofit fontScale="85000" lnSpcReduction="20000"/>
          </a:bodyPr>
          <a:lstStyle/>
          <a:p>
            <a:pPr algn="l"/>
            <a:r>
              <a:rPr lang="en-US" sz="2500" dirty="0"/>
              <a:t>Here, the quality team tested compliance with standard concepts and classifications, as this stage improves accuracy in census data. This was done through audits and audits. Consequently, it should reduce inconsistencies in the data, as well as reveal consistency among these data, This is done by means of the programs developed for processing, so that verification rules are established for automatic correction, which increases the accuracy of the data and the existence of rules of verification that reveal the contradictions wherever they exist and how ineffective.</a:t>
            </a:r>
          </a:p>
          <a:p>
            <a:pPr algn="l"/>
            <a:r>
              <a:rPr lang="en-US" sz="2500" dirty="0"/>
              <a:t>At the stage of publication, it was ascertained that adequate and timely outputs and services were provided as planned.</a:t>
            </a:r>
            <a:endParaRPr lang="fr-FR" sz="2200" dirty="0"/>
          </a:p>
        </p:txBody>
      </p:sp>
    </p:spTree>
    <p:extLst>
      <p:ext uri="{BB962C8B-B14F-4D97-AF65-F5344CB8AC3E}">
        <p14:creationId xmlns:p14="http://schemas.microsoft.com/office/powerpoint/2010/main" val="2739579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96752"/>
            <a:ext cx="7772400" cy="720080"/>
          </a:xfrm>
        </p:spPr>
        <p:txBody>
          <a:bodyPr>
            <a:normAutofit/>
          </a:bodyPr>
          <a:lstStyle/>
          <a:p>
            <a:r>
              <a:rPr lang="en-US" sz="2800" dirty="0"/>
              <a:t>Duties required of the researcher to carry out</a:t>
            </a:r>
            <a:endParaRPr lang="fr-FR" sz="2800" dirty="0"/>
          </a:p>
        </p:txBody>
      </p:sp>
      <p:sp>
        <p:nvSpPr>
          <p:cNvPr id="3" name="Content Placeholder 2"/>
          <p:cNvSpPr>
            <a:spLocks noGrp="1"/>
          </p:cNvSpPr>
          <p:nvPr>
            <p:ph type="subTitle" idx="1"/>
          </p:nvPr>
        </p:nvSpPr>
        <p:spPr>
          <a:xfrm>
            <a:off x="755576" y="2132856"/>
            <a:ext cx="7776864" cy="3816424"/>
          </a:xfrm>
        </p:spPr>
        <p:txBody>
          <a:bodyPr>
            <a:normAutofit fontScale="77500" lnSpcReduction="20000"/>
          </a:bodyPr>
          <a:lstStyle/>
          <a:p>
            <a:pPr marL="457200" indent="-457200" algn="l">
              <a:buFont typeface="Arial" panose="020B0604020202020204" pitchFamily="34" charset="0"/>
              <a:buChar char="•"/>
            </a:pPr>
            <a:r>
              <a:rPr lang="en-US" sz="2900" dirty="0"/>
              <a:t>Ensure that the data is transmitted on a daily basis through the Internet directly or through the call centers</a:t>
            </a:r>
          </a:p>
          <a:p>
            <a:pPr marL="457200" indent="-457200" algn="l">
              <a:buFont typeface="Arial" panose="020B0604020202020204" pitchFamily="34" charset="0"/>
              <a:buChar char="•"/>
            </a:pPr>
            <a:r>
              <a:rPr lang="en-US" sz="3100" dirty="0"/>
              <a:t>Ensure that the workplace is fully covered</a:t>
            </a:r>
          </a:p>
          <a:p>
            <a:pPr marL="457200" indent="-457200" algn="l">
              <a:buFont typeface="Arial" panose="020B0604020202020204" pitchFamily="34" charset="0"/>
              <a:buChar char="•"/>
            </a:pPr>
            <a:r>
              <a:rPr lang="en-US" sz="3100" dirty="0"/>
              <a:t>Taking into account the element of time during work to achieve the required accomplishment on a daily basis</a:t>
            </a:r>
          </a:p>
          <a:p>
            <a:pPr marL="457200" indent="-457200" algn="l">
              <a:buFont typeface="Arial" panose="020B0604020202020204" pitchFamily="34" charset="0"/>
              <a:buChar char="•"/>
            </a:pPr>
            <a:r>
              <a:rPr lang="en-US" sz="3100" dirty="0"/>
              <a:t>Report any errors or problems faced by the researcher directly and temporarily to enable the solution in a timely manner</a:t>
            </a:r>
          </a:p>
          <a:p>
            <a:pPr marL="457200" indent="-457200" algn="l">
              <a:buFont typeface="Arial" panose="020B0604020202020204" pitchFamily="34" charset="0"/>
              <a:buChar char="•"/>
            </a:pPr>
            <a:r>
              <a:rPr lang="en-US" sz="3100" dirty="0"/>
              <a:t>Cooperation with the supervisor in the event of modifications to the work in the field</a:t>
            </a:r>
            <a:endParaRPr lang="fr-FR" sz="3100" dirty="0"/>
          </a:p>
        </p:txBody>
      </p:sp>
    </p:spTree>
    <p:extLst>
      <p:ext uri="{BB962C8B-B14F-4D97-AF65-F5344CB8AC3E}">
        <p14:creationId xmlns:p14="http://schemas.microsoft.com/office/powerpoint/2010/main" val="3658909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96752"/>
            <a:ext cx="7772400" cy="720080"/>
          </a:xfrm>
        </p:spPr>
        <p:txBody>
          <a:bodyPr>
            <a:normAutofit/>
          </a:bodyPr>
          <a:lstStyle/>
          <a:p>
            <a:r>
              <a:rPr lang="en-US" sz="2800" dirty="0"/>
              <a:t>Duties required of the researcher to carry out</a:t>
            </a:r>
            <a:endParaRPr lang="fr-FR" sz="2800" dirty="0"/>
          </a:p>
        </p:txBody>
      </p:sp>
      <p:sp>
        <p:nvSpPr>
          <p:cNvPr id="3" name="Content Placeholder 2"/>
          <p:cNvSpPr>
            <a:spLocks noGrp="1"/>
          </p:cNvSpPr>
          <p:nvPr>
            <p:ph type="subTitle" idx="1"/>
          </p:nvPr>
        </p:nvSpPr>
        <p:spPr>
          <a:xfrm>
            <a:off x="755576" y="2132856"/>
            <a:ext cx="7776864" cy="3816424"/>
          </a:xfrm>
        </p:spPr>
        <p:txBody>
          <a:bodyPr>
            <a:normAutofit fontScale="77500" lnSpcReduction="20000"/>
          </a:bodyPr>
          <a:lstStyle/>
          <a:p>
            <a:pPr marL="457200" indent="-457200" algn="l">
              <a:buFont typeface="Arial" panose="020B0604020202020204" pitchFamily="34" charset="0"/>
              <a:buChar char="•"/>
            </a:pPr>
            <a:r>
              <a:rPr lang="en-US" sz="2900" dirty="0"/>
              <a:t>Ensure that the data is transmitted on a daily basis through the Internet directly or through the call centers</a:t>
            </a:r>
          </a:p>
          <a:p>
            <a:pPr marL="457200" indent="-457200" algn="l">
              <a:buFont typeface="Arial" panose="020B0604020202020204" pitchFamily="34" charset="0"/>
              <a:buChar char="•"/>
            </a:pPr>
            <a:r>
              <a:rPr lang="en-US" sz="3100" dirty="0"/>
              <a:t>Ensure that the workplace is fully covered</a:t>
            </a:r>
          </a:p>
          <a:p>
            <a:pPr marL="457200" indent="-457200" algn="l">
              <a:buFont typeface="Arial" panose="020B0604020202020204" pitchFamily="34" charset="0"/>
              <a:buChar char="•"/>
            </a:pPr>
            <a:r>
              <a:rPr lang="en-US" sz="3100" dirty="0"/>
              <a:t>Taking into account the element of time during work to achieve the required accomplishment on a daily basis</a:t>
            </a:r>
          </a:p>
          <a:p>
            <a:pPr marL="457200" indent="-457200" algn="l">
              <a:buFont typeface="Arial" panose="020B0604020202020204" pitchFamily="34" charset="0"/>
              <a:buChar char="•"/>
            </a:pPr>
            <a:r>
              <a:rPr lang="en-US" sz="3100" dirty="0"/>
              <a:t>Report any errors or problems faced by the researcher directly and temporarily to enable the solution in a timely manner</a:t>
            </a:r>
          </a:p>
          <a:p>
            <a:pPr marL="457200" indent="-457200" algn="l">
              <a:buFont typeface="Arial" panose="020B0604020202020204" pitchFamily="34" charset="0"/>
              <a:buChar char="•"/>
            </a:pPr>
            <a:r>
              <a:rPr lang="en-US" sz="3100" dirty="0"/>
              <a:t>Cooperation with the supervisor in the event of modifications to the work in the field</a:t>
            </a:r>
            <a:endParaRPr lang="fr-FR" sz="3100" dirty="0"/>
          </a:p>
        </p:txBody>
      </p:sp>
    </p:spTree>
    <p:extLst>
      <p:ext uri="{BB962C8B-B14F-4D97-AF65-F5344CB8AC3E}">
        <p14:creationId xmlns:p14="http://schemas.microsoft.com/office/powerpoint/2010/main" val="1438797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96752"/>
            <a:ext cx="7772400" cy="720080"/>
          </a:xfrm>
        </p:spPr>
        <p:txBody>
          <a:bodyPr>
            <a:normAutofit fontScale="90000"/>
          </a:bodyPr>
          <a:lstStyle/>
          <a:p>
            <a:r>
              <a:rPr lang="en-US" dirty="0"/>
              <a:t>Tasks of the quality team in the general census of population and housing</a:t>
            </a:r>
            <a:endParaRPr lang="fr-FR" dirty="0"/>
          </a:p>
        </p:txBody>
      </p:sp>
      <p:sp>
        <p:nvSpPr>
          <p:cNvPr id="3" name="Content Placeholder 2"/>
          <p:cNvSpPr>
            <a:spLocks noGrp="1"/>
          </p:cNvSpPr>
          <p:nvPr>
            <p:ph type="subTitle" idx="1"/>
          </p:nvPr>
        </p:nvSpPr>
        <p:spPr>
          <a:xfrm>
            <a:off x="755576" y="2132856"/>
            <a:ext cx="7776864" cy="3816424"/>
          </a:xfrm>
        </p:spPr>
        <p:txBody>
          <a:bodyPr>
            <a:noAutofit/>
          </a:bodyPr>
          <a:lstStyle/>
          <a:p>
            <a:pPr marL="457200" indent="-457200" algn="l">
              <a:buFont typeface="Arial" panose="020B0604020202020204" pitchFamily="34" charset="0"/>
              <a:buChar char="•"/>
            </a:pPr>
            <a:r>
              <a:rPr lang="en-US" sz="1200" dirty="0"/>
              <a:t>Oversee the implementation of planned plans, programs and policies and ensure the safety and accuracy of implementation and compliance.</a:t>
            </a:r>
          </a:p>
          <a:p>
            <a:pPr marL="457200" indent="-457200" algn="l">
              <a:buFont typeface="Arial" panose="020B0604020202020204" pitchFamily="34" charset="0"/>
              <a:buChar char="•"/>
            </a:pPr>
            <a:r>
              <a:rPr lang="en-US" sz="1200" dirty="0"/>
              <a:t>Technical, financial, administrative and field capacities in the area of ​​population censuses.</a:t>
            </a:r>
          </a:p>
          <a:p>
            <a:pPr marL="457200" indent="-457200" algn="l">
              <a:buFont typeface="Arial" panose="020B0604020202020204" pitchFamily="34" charset="0"/>
              <a:buChar char="•"/>
            </a:pPr>
            <a:r>
              <a:rPr lang="en-US" sz="1200" dirty="0"/>
              <a:t>Ability to prepare and design questionnaires, prepare instruction manuals and handle statistical evidence.</a:t>
            </a:r>
          </a:p>
          <a:p>
            <a:pPr marL="457200" indent="-457200" algn="l">
              <a:buFont typeface="Arial" panose="020B0604020202020204" pitchFamily="34" charset="0"/>
              <a:buChar char="•"/>
            </a:pPr>
            <a:r>
              <a:rPr lang="en-US" sz="1200" dirty="0"/>
              <a:t>Ability to establish standards for the extent, consistency and follow-up of all audit procedures.</a:t>
            </a:r>
          </a:p>
          <a:p>
            <a:pPr marL="457200" indent="-457200" algn="l">
              <a:buFont typeface="Arial" panose="020B0604020202020204" pitchFamily="34" charset="0"/>
              <a:buChar char="•"/>
            </a:pPr>
            <a:r>
              <a:rPr lang="en-US" sz="1200" dirty="0"/>
              <a:t>Ability to electronically audit data, address capacity and develop appropriate solutions.</a:t>
            </a:r>
          </a:p>
          <a:p>
            <a:pPr marL="457200" indent="-457200" algn="l">
              <a:buFont typeface="Arial" panose="020B0604020202020204" pitchFamily="34" charset="0"/>
              <a:buChar char="•"/>
            </a:pPr>
            <a:r>
              <a:rPr lang="en-US" sz="1200" dirty="0"/>
              <a:t>Conduct internal control and audit on all axes to ensure the application of these procedures.</a:t>
            </a:r>
          </a:p>
          <a:p>
            <a:pPr marL="457200" indent="-457200" algn="l">
              <a:buFont typeface="Arial" panose="020B0604020202020204" pitchFamily="34" charset="0"/>
              <a:buChar char="•"/>
            </a:pPr>
            <a:r>
              <a:rPr lang="en-US" sz="1200" dirty="0"/>
              <a:t>Improve and improve quality procedures and models currently in place in management in a way that does not conflict with the overall objective, laws and instructions.</a:t>
            </a:r>
          </a:p>
          <a:p>
            <a:pPr marL="457200" indent="-457200" algn="l">
              <a:buFont typeface="Arial" panose="020B0604020202020204" pitchFamily="34" charset="0"/>
              <a:buChar char="•"/>
            </a:pPr>
            <a:r>
              <a:rPr lang="en-US" sz="1200" dirty="0"/>
              <a:t>Issuing regulations and instructions related to the implementation of these procedures and following up on their implementation.</a:t>
            </a:r>
          </a:p>
          <a:p>
            <a:pPr marL="457200" indent="-457200" algn="l">
              <a:buFont typeface="Arial" panose="020B0604020202020204" pitchFamily="34" charset="0"/>
              <a:buChar char="•"/>
            </a:pPr>
            <a:r>
              <a:rPr lang="en-US" sz="1200" dirty="0"/>
              <a:t>Direct supervision of technicians, technicians and cadres working in the census.</a:t>
            </a:r>
          </a:p>
          <a:p>
            <a:pPr marL="457200" indent="-457200" algn="l">
              <a:buFont typeface="Arial" panose="020B0604020202020204" pitchFamily="34" charset="0"/>
              <a:buChar char="•"/>
            </a:pPr>
            <a:r>
              <a:rPr lang="en-US" sz="1200" dirty="0"/>
              <a:t>Participate in the evaluation of the performance of staff and staff in the census through the application of quality standards.</a:t>
            </a:r>
          </a:p>
          <a:p>
            <a:pPr marL="457200" indent="-457200" algn="l">
              <a:buFont typeface="Arial" panose="020B0604020202020204" pitchFamily="34" charset="0"/>
              <a:buChar char="•"/>
            </a:pPr>
            <a:r>
              <a:rPr lang="en-US" sz="1200" dirty="0"/>
              <a:t>Record and report on cases of non-conformity and consistency, as well as provide periodic reports on the achievements, problems and failures of the National Director of Census.</a:t>
            </a:r>
          </a:p>
          <a:p>
            <a:pPr marL="457200" indent="-457200" algn="l">
              <a:buFont typeface="Arial" panose="020B0604020202020204" pitchFamily="34" charset="0"/>
              <a:buChar char="•"/>
            </a:pPr>
            <a:r>
              <a:rPr lang="en-US" sz="1200" dirty="0"/>
              <a:t>Record and report cases of nonconformity and submit proposals to address mismatches.</a:t>
            </a:r>
          </a:p>
          <a:p>
            <a:pPr marL="457200" indent="-457200" algn="l">
              <a:buFont typeface="Arial" panose="020B0604020202020204" pitchFamily="34" charset="0"/>
              <a:buChar char="•"/>
            </a:pPr>
            <a:r>
              <a:rPr lang="en-US" sz="1200" dirty="0"/>
              <a:t>Work to identify the problems of work and take the necessary action to solve them.</a:t>
            </a:r>
          </a:p>
          <a:p>
            <a:pPr marL="457200" indent="-457200" algn="l">
              <a:buFont typeface="Arial" panose="020B0604020202020204" pitchFamily="34" charset="0"/>
              <a:buChar char="•"/>
            </a:pPr>
            <a:r>
              <a:rPr lang="en-US" sz="1200" dirty="0"/>
              <a:t>Directing employees and solving their problems in the field of work and distributing work among them.</a:t>
            </a:r>
          </a:p>
          <a:p>
            <a:pPr marL="457200" indent="-457200" algn="l">
              <a:buFont typeface="Arial" panose="020B0604020202020204" pitchFamily="34" charset="0"/>
              <a:buChar char="•"/>
            </a:pPr>
            <a:r>
              <a:rPr lang="en-US" sz="1200" dirty="0"/>
              <a:t>Working team spirit and working under pressure and long hours.</a:t>
            </a:r>
          </a:p>
        </p:txBody>
      </p:sp>
    </p:spTree>
    <p:extLst>
      <p:ext uri="{BB962C8B-B14F-4D97-AF65-F5344CB8AC3E}">
        <p14:creationId xmlns:p14="http://schemas.microsoft.com/office/powerpoint/2010/main" val="1942969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306285" y="3239740"/>
            <a:ext cx="6865258" cy="1200329"/>
          </a:xfrm>
          <a:prstGeom prst="rect">
            <a:avLst/>
          </a:prstGeom>
          <a:noFill/>
        </p:spPr>
        <p:txBody>
          <a:bodyPr wrap="square" rtlCol="1">
            <a:prstTxWarp prst="textArchUp">
              <a:avLst>
                <a:gd name="adj" fmla="val 10945272"/>
              </a:avLst>
            </a:prstTxWarp>
            <a:spAutoFit/>
            <a:scene3d>
              <a:camera prst="orthographicFront"/>
              <a:lightRig rig="threePt" dir="t"/>
            </a:scene3d>
            <a:sp3d extrusionH="57150">
              <a:bevelT w="38100" h="38100"/>
            </a:sp3d>
          </a:bodyPr>
          <a:lstStyle/>
          <a:p>
            <a:pPr algn="ctr"/>
            <a:r>
              <a:rPr lang="en-US" sz="7200" b="1" dirty="0">
                <a:solidFill>
                  <a:prstClr val="black"/>
                </a:solidFill>
                <a:effectLst>
                  <a:glow rad="228600">
                    <a:srgbClr val="4BACC6">
                      <a:satMod val="175000"/>
                      <a:alpha val="40000"/>
                    </a:srgbClr>
                  </a:glow>
                  <a:reflection blurRad="6350" stA="55000" endA="50" endPos="85000" dir="5400000" sy="-100000" algn="bl" rotWithShape="0"/>
                </a:effectLst>
                <a:latin typeface="Traditional Arabic" pitchFamily="18" charset="-78"/>
                <a:cs typeface="Traditional Arabic" pitchFamily="18" charset="-78"/>
              </a:rPr>
              <a:t>Thank You For Listening</a:t>
            </a:r>
          </a:p>
        </p:txBody>
      </p:sp>
      <p:sp>
        <p:nvSpPr>
          <p:cNvPr id="2" name="Slide Number Placeholder 1"/>
          <p:cNvSpPr>
            <a:spLocks noGrp="1"/>
          </p:cNvSpPr>
          <p:nvPr>
            <p:ph type="sldNum" sz="quarter" idx="12"/>
          </p:nvPr>
        </p:nvSpPr>
        <p:spPr/>
        <p:txBody>
          <a:bodyPr/>
          <a:lstStyle/>
          <a:p>
            <a:fld id="{8557CD05-1A93-40BF-BDF1-07CA5CA97E22}" type="slidenum">
              <a:rPr lang="ar-JO" smtClean="0">
                <a:solidFill>
                  <a:prstClr val="black">
                    <a:tint val="75000"/>
                  </a:prstClr>
                </a:solidFill>
              </a:rPr>
              <a:pPr/>
              <a:t>15</a:t>
            </a:fld>
            <a:endParaRPr lang="ar-JO">
              <a:solidFill>
                <a:prstClr val="black">
                  <a:tint val="75000"/>
                </a:prstClr>
              </a:solidFill>
            </a:endParaRPr>
          </a:p>
        </p:txBody>
      </p:sp>
    </p:spTree>
    <p:extLst>
      <p:ext uri="{BB962C8B-B14F-4D97-AF65-F5344CB8AC3E}">
        <p14:creationId xmlns:p14="http://schemas.microsoft.com/office/powerpoint/2010/main" val="3523374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755576" y="1052736"/>
            <a:ext cx="7920880" cy="5256584"/>
          </a:xfrm>
        </p:spPr>
        <p:txBody>
          <a:bodyPr>
            <a:noAutofit/>
          </a:bodyPr>
          <a:lstStyle/>
          <a:p>
            <a:pPr algn="l"/>
            <a:r>
              <a:rPr lang="en-US" sz="1600" dirty="0"/>
              <a:t>Data quality in the General Population and Housing Census 2015</a:t>
            </a:r>
          </a:p>
          <a:p>
            <a:pPr algn="l"/>
            <a:r>
              <a:rPr lang="en-US" sz="1600" dirty="0"/>
              <a:t>The importance of data quality comes from the use of the official statistical figure by the public and private sectors in the planning, development, policy-making and decision-making processes. In order to ensure the quality of data in the General Population and Housing Census 2015, the Department of Statistics has established a special team to monitor the quality of the census. This is a good step to improve the level of cooperation and coordination in the Department of Statistics, Department to make such a national action successful.</a:t>
            </a:r>
          </a:p>
          <a:p>
            <a:pPr algn="l"/>
            <a:r>
              <a:rPr lang="en-US" sz="1600" dirty="0"/>
              <a:t>The quality team is responsible for planning and implementing the tasks that lead to ensuring the quality of the population. It works to lead and support activities leading to quality assurance in the department. The members of the committee must be aware of all activities and activities that lead to quality assurance and work, and empower them to lead these activities. , All in the field of its work, the implementation of quality assurance processes</a:t>
            </a:r>
          </a:p>
          <a:p>
            <a:pPr algn="l"/>
            <a:r>
              <a:rPr lang="en-US" sz="1600" dirty="0"/>
              <a:t>Efforts must be coordinated between the census administration led by the National Director of the Population and Housing Census 2015 and the quality team in the tasks of quality assurance, performance control and implementation and implementation of performance improvement plans. Summary and regular reports must be prepared so that senior management and leadership are aware of what is going on. These regular reports do not need to be large or complex, but it is sufficient to include key performance indicators for the most important objectives, Short-term approach consistent with what is required if longer-term strategic plans and objectives are to be realized.</a:t>
            </a:r>
            <a:endParaRPr lang="fr-FR" sz="1600" b="1" dirty="0">
              <a:solidFill>
                <a:schemeClr val="tx1"/>
              </a:solidFill>
            </a:endParaRPr>
          </a:p>
        </p:txBody>
      </p:sp>
      <p:sp>
        <p:nvSpPr>
          <p:cNvPr id="2" name="Rectangle 1"/>
          <p:cNvSpPr/>
          <p:nvPr/>
        </p:nvSpPr>
        <p:spPr>
          <a:xfrm>
            <a:off x="2915816" y="260648"/>
            <a:ext cx="3168352" cy="523220"/>
          </a:xfrm>
          <a:prstGeom prst="rect">
            <a:avLst/>
          </a:prstGeom>
        </p:spPr>
        <p:txBody>
          <a:bodyPr wrap="square">
            <a:spAutoFit/>
          </a:bodyPr>
          <a:lstStyle/>
          <a:p>
            <a:pPr algn="ctr"/>
            <a:r>
              <a:rPr lang="en-US" sz="2800" b="1" dirty="0"/>
              <a:t>Introduction</a:t>
            </a:r>
          </a:p>
        </p:txBody>
      </p:sp>
    </p:spTree>
    <p:extLst>
      <p:ext uri="{BB962C8B-B14F-4D97-AF65-F5344CB8AC3E}">
        <p14:creationId xmlns:p14="http://schemas.microsoft.com/office/powerpoint/2010/main" val="1818900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052736"/>
            <a:ext cx="7772400" cy="720080"/>
          </a:xfrm>
        </p:spPr>
        <p:txBody>
          <a:bodyPr/>
          <a:lstStyle/>
          <a:p>
            <a:r>
              <a:rPr lang="en-US" dirty="0"/>
              <a:t>Quality Elements</a:t>
            </a:r>
            <a:endParaRPr lang="fr-FR" dirty="0"/>
          </a:p>
        </p:txBody>
      </p:sp>
      <p:sp>
        <p:nvSpPr>
          <p:cNvPr id="3" name="Content Placeholder 2"/>
          <p:cNvSpPr>
            <a:spLocks noGrp="1"/>
          </p:cNvSpPr>
          <p:nvPr>
            <p:ph type="subTitle" idx="1"/>
          </p:nvPr>
        </p:nvSpPr>
        <p:spPr/>
        <p:txBody>
          <a:bodyPr>
            <a:normAutofit fontScale="77500" lnSpcReduction="20000"/>
          </a:bodyPr>
          <a:lstStyle/>
          <a:p>
            <a:pPr marL="571500" indent="-571500" algn="l">
              <a:buFont typeface="Arial" pitchFamily="34" charset="0"/>
              <a:buChar char="•"/>
            </a:pPr>
            <a:r>
              <a:rPr lang="en-US" sz="4000" dirty="0"/>
              <a:t>Quality during the implementation of the census </a:t>
            </a:r>
            <a:r>
              <a:rPr lang="en-US" sz="4000" dirty="0" smtClean="0"/>
              <a:t>stages</a:t>
            </a:r>
            <a:r>
              <a:rPr lang="ar-JO" sz="4000" dirty="0" smtClean="0"/>
              <a:t>.</a:t>
            </a:r>
            <a:endParaRPr lang="en-US" sz="4000" dirty="0"/>
          </a:p>
          <a:p>
            <a:pPr marL="571500" indent="-571500" algn="l">
              <a:buFont typeface="Arial" pitchFamily="34" charset="0"/>
              <a:buChar char="•"/>
            </a:pPr>
            <a:r>
              <a:rPr lang="en-US" sz="4000" dirty="0"/>
              <a:t>Quality measurement after </a:t>
            </a:r>
            <a:r>
              <a:rPr lang="en-US" sz="4000" dirty="0" smtClean="0"/>
              <a:t>implementation</a:t>
            </a:r>
            <a:r>
              <a:rPr lang="ar-JO" sz="4000" dirty="0" smtClean="0"/>
              <a:t>.</a:t>
            </a:r>
            <a:endParaRPr lang="fr-FR" sz="4000" dirty="0"/>
          </a:p>
        </p:txBody>
      </p:sp>
    </p:spTree>
    <p:extLst>
      <p:ext uri="{BB962C8B-B14F-4D97-AF65-F5344CB8AC3E}">
        <p14:creationId xmlns:p14="http://schemas.microsoft.com/office/powerpoint/2010/main" val="2525294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620688"/>
            <a:ext cx="6408712" cy="720080"/>
          </a:xfrm>
        </p:spPr>
        <p:txBody>
          <a:bodyPr>
            <a:normAutofit/>
          </a:bodyPr>
          <a:lstStyle/>
          <a:p>
            <a:r>
              <a:rPr lang="en-US" dirty="0"/>
              <a:t>Quality standards</a:t>
            </a:r>
            <a:endParaRPr lang="fr-FR" dirty="0"/>
          </a:p>
        </p:txBody>
      </p:sp>
      <p:sp>
        <p:nvSpPr>
          <p:cNvPr id="3" name="Content Placeholder 2"/>
          <p:cNvSpPr>
            <a:spLocks noGrp="1"/>
          </p:cNvSpPr>
          <p:nvPr>
            <p:ph type="subTitle" idx="1"/>
          </p:nvPr>
        </p:nvSpPr>
        <p:spPr>
          <a:xfrm>
            <a:off x="755576" y="2060848"/>
            <a:ext cx="7776864" cy="3240360"/>
          </a:xfrm>
        </p:spPr>
        <p:txBody>
          <a:bodyPr>
            <a:normAutofit fontScale="70000" lnSpcReduction="20000"/>
          </a:bodyPr>
          <a:lstStyle/>
          <a:p>
            <a:pPr marL="457200" indent="-457200" algn="l">
              <a:buFont typeface="Arial" panose="020B0604020202020204" pitchFamily="34" charset="0"/>
              <a:buChar char="•"/>
            </a:pPr>
            <a:r>
              <a:rPr lang="en-US" dirty="0"/>
              <a:t>The degree to which statistical information is provided to users' </a:t>
            </a:r>
            <a:r>
              <a:rPr lang="en-US" dirty="0" smtClean="0"/>
              <a:t>needs</a:t>
            </a:r>
            <a:r>
              <a:rPr lang="ar-JO" dirty="0" smtClean="0"/>
              <a:t>.</a:t>
            </a:r>
            <a:endParaRPr lang="en-US" dirty="0"/>
          </a:p>
          <a:p>
            <a:pPr marL="457200" indent="-457200" algn="l">
              <a:buFont typeface="Arial" panose="020B0604020202020204" pitchFamily="34" charset="0"/>
              <a:buChar char="•"/>
            </a:pPr>
            <a:r>
              <a:rPr lang="en-US" dirty="0"/>
              <a:t>The difference between the date of data collection and the date of </a:t>
            </a:r>
            <a:r>
              <a:rPr lang="en-US" dirty="0" smtClean="0"/>
              <a:t>issue</a:t>
            </a:r>
            <a:r>
              <a:rPr lang="ar-JO" dirty="0" smtClean="0"/>
              <a:t>.</a:t>
            </a:r>
            <a:endParaRPr lang="en-US" dirty="0"/>
          </a:p>
          <a:p>
            <a:pPr marL="457200" indent="-457200" algn="l">
              <a:buFont typeface="Arial" panose="020B0604020202020204" pitchFamily="34" charset="0"/>
              <a:buChar char="•"/>
            </a:pPr>
            <a:r>
              <a:rPr lang="en-US" dirty="0"/>
              <a:t>Consistency and integration with other </a:t>
            </a:r>
            <a:r>
              <a:rPr lang="en-US" dirty="0" smtClean="0"/>
              <a:t>sources</a:t>
            </a:r>
            <a:r>
              <a:rPr lang="ar-JO" dirty="0" smtClean="0"/>
              <a:t>.</a:t>
            </a:r>
            <a:endParaRPr lang="en-US" dirty="0"/>
          </a:p>
          <a:p>
            <a:pPr marL="457200" indent="-457200" algn="l">
              <a:buFont typeface="Arial" panose="020B0604020202020204" pitchFamily="34" charset="0"/>
              <a:buChar char="•"/>
            </a:pPr>
            <a:r>
              <a:rPr lang="en-US" dirty="0"/>
              <a:t>The time elapsed between the timing of the data and the reference </a:t>
            </a:r>
            <a:r>
              <a:rPr lang="en-US" dirty="0" smtClean="0"/>
              <a:t>period</a:t>
            </a:r>
            <a:r>
              <a:rPr lang="ar-JO" dirty="0" smtClean="0"/>
              <a:t>.</a:t>
            </a:r>
            <a:endParaRPr lang="en-US" dirty="0"/>
          </a:p>
          <a:p>
            <a:pPr marL="457200" indent="-457200" algn="l">
              <a:buFont typeface="Arial" panose="020B0604020202020204" pitchFamily="34" charset="0"/>
              <a:buChar char="•"/>
            </a:pPr>
            <a:r>
              <a:rPr lang="en-US" dirty="0"/>
              <a:t>Degree of compliance with previously announced deadlines</a:t>
            </a:r>
          </a:p>
          <a:p>
            <a:pPr marL="457200" indent="-457200" algn="l">
              <a:buFont typeface="Arial" panose="020B0604020202020204" pitchFamily="34" charset="0"/>
              <a:buChar char="•"/>
            </a:pPr>
            <a:r>
              <a:rPr lang="en-US" dirty="0"/>
              <a:t>Easy access to statistical data by </a:t>
            </a:r>
            <a:r>
              <a:rPr lang="en-US" dirty="0" smtClean="0"/>
              <a:t>users</a:t>
            </a:r>
            <a:r>
              <a:rPr lang="ar-JO" dirty="0" smtClean="0"/>
              <a:t>.</a:t>
            </a:r>
            <a:endParaRPr lang="fr-FR" dirty="0"/>
          </a:p>
        </p:txBody>
      </p:sp>
    </p:spTree>
    <p:extLst>
      <p:ext uri="{BB962C8B-B14F-4D97-AF65-F5344CB8AC3E}">
        <p14:creationId xmlns:p14="http://schemas.microsoft.com/office/powerpoint/2010/main" val="2344527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260648"/>
            <a:ext cx="6264696" cy="936104"/>
          </a:xfrm>
        </p:spPr>
        <p:txBody>
          <a:bodyPr>
            <a:normAutofit fontScale="90000"/>
          </a:bodyPr>
          <a:lstStyle/>
          <a:p>
            <a:pPr rtl="1"/>
            <a:r>
              <a:rPr lang="en-US" dirty="0"/>
              <a:t>Monitoring of preparations and logistical support</a:t>
            </a:r>
            <a:endParaRPr lang="fr-FR" dirty="0"/>
          </a:p>
        </p:txBody>
      </p:sp>
      <p:sp>
        <p:nvSpPr>
          <p:cNvPr id="3" name="Content Placeholder 2"/>
          <p:cNvSpPr>
            <a:spLocks noGrp="1"/>
          </p:cNvSpPr>
          <p:nvPr>
            <p:ph type="subTitle" idx="1"/>
          </p:nvPr>
        </p:nvSpPr>
        <p:spPr>
          <a:xfrm>
            <a:off x="683568" y="2204864"/>
            <a:ext cx="7920880" cy="2376264"/>
          </a:xfrm>
        </p:spPr>
        <p:txBody>
          <a:bodyPr>
            <a:normAutofit fontScale="77500" lnSpcReduction="20000"/>
          </a:bodyPr>
          <a:lstStyle/>
          <a:p>
            <a:pPr marL="457200" indent="-457200" algn="l">
              <a:buFont typeface="Arial" panose="020B0604020202020204" pitchFamily="34" charset="0"/>
              <a:buChar char="•"/>
            </a:pPr>
            <a:r>
              <a:rPr lang="en-US" dirty="0"/>
              <a:t>Monitor training during preparatory stages for each stage of the </a:t>
            </a:r>
            <a:r>
              <a:rPr lang="en-US" dirty="0" smtClean="0"/>
              <a:t>census</a:t>
            </a:r>
            <a:r>
              <a:rPr lang="ar-JO" dirty="0" smtClean="0"/>
              <a:t>.</a:t>
            </a:r>
            <a:endParaRPr lang="en-US" dirty="0"/>
          </a:p>
          <a:p>
            <a:pPr marL="457200" indent="-457200" algn="l">
              <a:buFont typeface="Arial" panose="020B0604020202020204" pitchFamily="34" charset="0"/>
              <a:buChar char="•"/>
            </a:pPr>
            <a:r>
              <a:rPr lang="en-US" dirty="0"/>
              <a:t>Participate in tribal trials for each stage of the census and experiment with the questionnaires </a:t>
            </a:r>
            <a:r>
              <a:rPr lang="en-US" dirty="0" smtClean="0"/>
              <a:t>electronically</a:t>
            </a:r>
            <a:r>
              <a:rPr lang="ar-JO" dirty="0" smtClean="0"/>
              <a:t>.</a:t>
            </a:r>
            <a:endParaRPr lang="en-US" dirty="0"/>
          </a:p>
          <a:p>
            <a:pPr marL="457200" indent="-457200" algn="l">
              <a:buFont typeface="Arial" panose="020B0604020202020204" pitchFamily="34" charset="0"/>
              <a:buChar char="•"/>
            </a:pPr>
            <a:r>
              <a:rPr lang="en-US" dirty="0"/>
              <a:t>Monitoring of field arrangements and distribution of teams during </a:t>
            </a:r>
            <a:r>
              <a:rPr lang="en-US" dirty="0" smtClean="0"/>
              <a:t>implementation</a:t>
            </a:r>
            <a:r>
              <a:rPr lang="ar-JO" dirty="0" smtClean="0"/>
              <a:t>.</a:t>
            </a:r>
          </a:p>
          <a:p>
            <a:pPr marL="457200" indent="-457200" algn="l">
              <a:buFont typeface="Arial" panose="020B0604020202020204" pitchFamily="34" charset="0"/>
              <a:buChar char="•"/>
            </a:pPr>
            <a:endParaRPr lang="fr-FR" b="1" dirty="0">
              <a:solidFill>
                <a:schemeClr val="tx1"/>
              </a:solidFill>
            </a:endParaRPr>
          </a:p>
        </p:txBody>
      </p:sp>
    </p:spTree>
    <p:extLst>
      <p:ext uri="{BB962C8B-B14F-4D97-AF65-F5344CB8AC3E}">
        <p14:creationId xmlns:p14="http://schemas.microsoft.com/office/powerpoint/2010/main" val="3453557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260648"/>
            <a:ext cx="6264696" cy="936104"/>
          </a:xfrm>
        </p:spPr>
        <p:txBody>
          <a:bodyPr>
            <a:normAutofit fontScale="90000"/>
          </a:bodyPr>
          <a:lstStyle/>
          <a:p>
            <a:pPr rtl="1"/>
            <a:r>
              <a:rPr lang="en-US" dirty="0"/>
              <a:t>General </a:t>
            </a:r>
            <a:r>
              <a:rPr lang="en-US" dirty="0" smtClean="0"/>
              <a:t>plan </a:t>
            </a:r>
            <a:r>
              <a:rPr lang="en-US" dirty="0"/>
              <a:t>to ensure the quality of the census</a:t>
            </a:r>
            <a:endParaRPr lang="fr-FR" dirty="0"/>
          </a:p>
        </p:txBody>
      </p:sp>
      <p:sp>
        <p:nvSpPr>
          <p:cNvPr id="3" name="Content Placeholder 2"/>
          <p:cNvSpPr>
            <a:spLocks noGrp="1"/>
          </p:cNvSpPr>
          <p:nvPr>
            <p:ph type="subTitle" idx="1"/>
          </p:nvPr>
        </p:nvSpPr>
        <p:spPr>
          <a:xfrm>
            <a:off x="683568" y="1700808"/>
            <a:ext cx="7920880" cy="4320480"/>
          </a:xfrm>
        </p:spPr>
        <p:txBody>
          <a:bodyPr>
            <a:noAutofit/>
          </a:bodyPr>
          <a:lstStyle/>
          <a:p>
            <a:pPr marL="457200" indent="-457200" algn="l">
              <a:buFont typeface="Arial" panose="020B0604020202020204" pitchFamily="34" charset="0"/>
              <a:buChar char="•"/>
            </a:pPr>
            <a:r>
              <a:rPr lang="en-US" sz="1600" dirty="0"/>
              <a:t>Intensive and in-depth planning and programming covering the various stages of the census</a:t>
            </a:r>
          </a:p>
          <a:p>
            <a:pPr marL="457200" indent="-457200" algn="l">
              <a:buFont typeface="Arial" panose="020B0604020202020204" pitchFamily="34" charset="0"/>
              <a:buChar char="•"/>
            </a:pPr>
            <a:r>
              <a:rPr lang="en-US" sz="1600" dirty="0"/>
              <a:t>An integrated budget and clear items covering all requirements are able to absorb contingency expenses</a:t>
            </a:r>
          </a:p>
          <a:p>
            <a:pPr marL="457200" indent="-457200" algn="l">
              <a:buFont typeface="Arial" panose="020B0604020202020204" pitchFamily="34" charset="0"/>
              <a:buChar char="•"/>
            </a:pPr>
            <a:r>
              <a:rPr lang="en-US" sz="1600" dirty="0"/>
              <a:t>A clearly defined organizational structure</a:t>
            </a:r>
          </a:p>
          <a:p>
            <a:pPr marL="457200" indent="-457200" algn="l">
              <a:buFont typeface="Arial" panose="020B0604020202020204" pitchFamily="34" charset="0"/>
              <a:buChar char="•"/>
            </a:pPr>
            <a:r>
              <a:rPr lang="en-US" sz="1600" dirty="0"/>
              <a:t>My cartography works in the field</a:t>
            </a:r>
          </a:p>
          <a:p>
            <a:pPr marL="457200" indent="-457200" algn="l">
              <a:buFont typeface="Arial" panose="020B0604020202020204" pitchFamily="34" charset="0"/>
              <a:buChar char="•"/>
            </a:pPr>
            <a:r>
              <a:rPr lang="en-US" sz="1600" dirty="0"/>
              <a:t>The devices are easy to use</a:t>
            </a:r>
          </a:p>
          <a:p>
            <a:pPr marL="457200" indent="-457200" algn="l">
              <a:buFont typeface="Arial" panose="020B0604020202020204" pitchFamily="34" charset="0"/>
              <a:buChar char="•"/>
            </a:pPr>
            <a:r>
              <a:rPr lang="en-US" sz="1600" dirty="0"/>
              <a:t>Questionnaire that rises to user expectations</a:t>
            </a:r>
          </a:p>
          <a:p>
            <a:pPr marL="457200" indent="-457200" algn="l">
              <a:buFont typeface="Arial" panose="020B0604020202020204" pitchFamily="34" charset="0"/>
              <a:buChar char="•"/>
            </a:pPr>
            <a:r>
              <a:rPr lang="en-US" sz="1600" dirty="0"/>
              <a:t>Clarity of tariffs used</a:t>
            </a:r>
          </a:p>
          <a:p>
            <a:pPr marL="457200" indent="-457200" algn="l">
              <a:buFont typeface="Arial" panose="020B0604020202020204" pitchFamily="34" charset="0"/>
              <a:buChar char="•"/>
            </a:pPr>
            <a:r>
              <a:rPr lang="en-US" sz="1600" dirty="0"/>
              <a:t>Experimental Enumeration</a:t>
            </a:r>
          </a:p>
          <a:p>
            <a:pPr marL="457200" indent="-457200" algn="l">
              <a:buFont typeface="Arial" panose="020B0604020202020204" pitchFamily="34" charset="0"/>
              <a:buChar char="•"/>
            </a:pPr>
            <a:r>
              <a:rPr lang="en-US" sz="1600" dirty="0"/>
              <a:t>Field Team Selection</a:t>
            </a:r>
          </a:p>
          <a:p>
            <a:pPr marL="457200" indent="-457200" algn="l">
              <a:buFont typeface="Arial" panose="020B0604020202020204" pitchFamily="34" charset="0"/>
              <a:buChar char="•"/>
            </a:pPr>
            <a:r>
              <a:rPr lang="en-US" sz="1600" dirty="0"/>
              <a:t>Training</a:t>
            </a:r>
          </a:p>
          <a:p>
            <a:pPr marL="457200" indent="-457200" algn="l">
              <a:buFont typeface="Arial" panose="020B0604020202020204" pitchFamily="34" charset="0"/>
              <a:buChar char="•"/>
            </a:pPr>
            <a:r>
              <a:rPr lang="en-US" sz="1600" dirty="0"/>
              <a:t>Determine the procedures necessary to follow the quality of the field work</a:t>
            </a:r>
          </a:p>
          <a:p>
            <a:pPr marL="457200" indent="-457200" algn="l">
              <a:buFont typeface="Arial" panose="020B0604020202020204" pitchFamily="34" charset="0"/>
              <a:buChar char="•"/>
            </a:pPr>
            <a:r>
              <a:rPr lang="en-US" sz="1600" dirty="0"/>
              <a:t>Media campaign covering different stages of the census in different </a:t>
            </a:r>
            <a:r>
              <a:rPr lang="en-US" sz="1600" dirty="0" smtClean="0"/>
              <a:t>degrees</a:t>
            </a:r>
            <a:endParaRPr lang="en-US" sz="1600" dirty="0"/>
          </a:p>
        </p:txBody>
      </p:sp>
    </p:spTree>
    <p:extLst>
      <p:ext uri="{BB962C8B-B14F-4D97-AF65-F5344CB8AC3E}">
        <p14:creationId xmlns:p14="http://schemas.microsoft.com/office/powerpoint/2010/main" val="1643896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476672"/>
            <a:ext cx="5544616" cy="720080"/>
          </a:xfrm>
        </p:spPr>
        <p:txBody>
          <a:bodyPr>
            <a:normAutofit/>
          </a:bodyPr>
          <a:lstStyle/>
          <a:p>
            <a:pPr rtl="1"/>
            <a:r>
              <a:rPr lang="en-US" dirty="0"/>
              <a:t>Quality </a:t>
            </a:r>
            <a:r>
              <a:rPr lang="en-US" dirty="0" smtClean="0"/>
              <a:t>In The Beam Phase</a:t>
            </a:r>
            <a:endParaRPr lang="fr-FR" dirty="0"/>
          </a:p>
        </p:txBody>
      </p:sp>
      <p:sp>
        <p:nvSpPr>
          <p:cNvPr id="3" name="Content Placeholder 2"/>
          <p:cNvSpPr>
            <a:spLocks noGrp="1"/>
          </p:cNvSpPr>
          <p:nvPr>
            <p:ph type="subTitle" idx="1"/>
          </p:nvPr>
        </p:nvSpPr>
        <p:spPr>
          <a:xfrm>
            <a:off x="755576" y="1628800"/>
            <a:ext cx="7776864" cy="3888432"/>
          </a:xfrm>
        </p:spPr>
        <p:txBody>
          <a:bodyPr>
            <a:normAutofit fontScale="77500" lnSpcReduction="20000"/>
          </a:bodyPr>
          <a:lstStyle/>
          <a:p>
            <a:pPr algn="l"/>
            <a:r>
              <a:rPr lang="en-US" sz="2900" dirty="0"/>
              <a:t>Safety Packages operations are conducted in terms of:</a:t>
            </a:r>
          </a:p>
          <a:p>
            <a:pPr marL="457200" indent="-457200" algn="l">
              <a:buFont typeface="Wingdings" pitchFamily="2" charset="2"/>
              <a:buChar char="ü"/>
            </a:pPr>
            <a:r>
              <a:rPr lang="en-US" sz="2100" dirty="0"/>
              <a:t>Properly distributed </a:t>
            </a:r>
            <a:r>
              <a:rPr lang="en-US" sz="2100" dirty="0" smtClean="0"/>
              <a:t>blocks.</a:t>
            </a:r>
            <a:endParaRPr lang="en-US" sz="2100" dirty="0"/>
          </a:p>
          <a:p>
            <a:pPr marL="457200" indent="-457200" algn="l">
              <a:buFont typeface="Wingdings" pitchFamily="2" charset="2"/>
              <a:buChar char="ü"/>
            </a:pPr>
            <a:r>
              <a:rPr lang="en-US" sz="2100" dirty="0"/>
              <a:t>Commitment to biopsies during pack </a:t>
            </a:r>
            <a:r>
              <a:rPr lang="en-US" sz="2100" dirty="0" smtClean="0"/>
              <a:t>operation.</a:t>
            </a:r>
            <a:endParaRPr lang="en-US" sz="2100" dirty="0"/>
          </a:p>
          <a:p>
            <a:pPr marL="457200" indent="-457200" algn="l">
              <a:buFont typeface="Wingdings" pitchFamily="2" charset="2"/>
              <a:buChar char="ü"/>
            </a:pPr>
            <a:r>
              <a:rPr lang="en-US" sz="2100" dirty="0"/>
              <a:t>Hardware integrity during packet operation in terms of location, block boundaries, device screen visibility during packet operations, data </a:t>
            </a:r>
            <a:r>
              <a:rPr lang="en-US" sz="2100" dirty="0" smtClean="0"/>
              <a:t>transmission.</a:t>
            </a:r>
            <a:endParaRPr lang="en-US" sz="2100" dirty="0"/>
          </a:p>
          <a:p>
            <a:pPr marL="457200" indent="-457200" algn="l">
              <a:buFont typeface="Wingdings" pitchFamily="2" charset="2"/>
              <a:buChar char="ü"/>
            </a:pPr>
            <a:r>
              <a:rPr lang="en-US" sz="2100" dirty="0"/>
              <a:t>Distribute roles between different functional levels during packet </a:t>
            </a:r>
            <a:r>
              <a:rPr lang="en-US" sz="2100" dirty="0" smtClean="0"/>
              <a:t>operations.</a:t>
            </a:r>
          </a:p>
          <a:p>
            <a:pPr marL="457200" indent="-457200" algn="l">
              <a:buFont typeface="Wingdings" pitchFamily="2" charset="2"/>
              <a:buChar char="ü"/>
            </a:pPr>
            <a:r>
              <a:rPr lang="en-US" sz="2100" dirty="0"/>
              <a:t>Distribute roles between different functional levels during packet operations</a:t>
            </a:r>
          </a:p>
          <a:p>
            <a:pPr marL="457200" indent="-457200" algn="l">
              <a:buFont typeface="Wingdings" pitchFamily="2" charset="2"/>
              <a:buChar char="ü"/>
            </a:pPr>
            <a:r>
              <a:rPr lang="en-US" sz="2100" dirty="0"/>
              <a:t>Inclusive package operations</a:t>
            </a:r>
          </a:p>
          <a:p>
            <a:pPr marL="457200" indent="-457200" algn="l">
              <a:buFont typeface="Wingdings" pitchFamily="2" charset="2"/>
              <a:buChar char="ü"/>
            </a:pPr>
            <a:r>
              <a:rPr lang="en-US" sz="2100" dirty="0" smtClean="0"/>
              <a:t>Divide </a:t>
            </a:r>
            <a:r>
              <a:rPr lang="en-US" sz="2100" dirty="0"/>
              <a:t>blocks correctly during beam </a:t>
            </a:r>
            <a:r>
              <a:rPr lang="en-US" sz="2100" dirty="0" smtClean="0"/>
              <a:t>operations</a:t>
            </a:r>
          </a:p>
          <a:p>
            <a:pPr marL="457200" indent="-457200" algn="l">
              <a:buFont typeface="Wingdings" pitchFamily="2" charset="2"/>
              <a:buChar char="ü"/>
            </a:pPr>
            <a:r>
              <a:rPr lang="en-US" sz="2100" dirty="0" smtClean="0"/>
              <a:t>Checks </a:t>
            </a:r>
            <a:r>
              <a:rPr lang="en-US" sz="2100" dirty="0"/>
              <a:t>the package operations according to GAS data and realizes them after the package operations</a:t>
            </a:r>
          </a:p>
          <a:p>
            <a:pPr marL="457200" indent="-457200" algn="l">
              <a:buFont typeface="Wingdings" pitchFamily="2" charset="2"/>
              <a:buChar char="ü"/>
            </a:pPr>
            <a:r>
              <a:rPr lang="en-US" sz="2100" dirty="0"/>
              <a:t>Ensuring the presence of packages of packages according to the pre-prepared distribution</a:t>
            </a:r>
            <a:endParaRPr lang="fr-FR" sz="2100" dirty="0"/>
          </a:p>
        </p:txBody>
      </p:sp>
    </p:spTree>
    <p:extLst>
      <p:ext uri="{BB962C8B-B14F-4D97-AF65-F5344CB8AC3E}">
        <p14:creationId xmlns:p14="http://schemas.microsoft.com/office/powerpoint/2010/main" val="2079625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96752"/>
            <a:ext cx="7772400" cy="720080"/>
          </a:xfrm>
        </p:spPr>
        <p:txBody>
          <a:bodyPr/>
          <a:lstStyle/>
          <a:p>
            <a:r>
              <a:rPr lang="en-US" dirty="0"/>
              <a:t>Sources of error during inventory</a:t>
            </a:r>
            <a:endParaRPr lang="fr-FR" dirty="0"/>
          </a:p>
        </p:txBody>
      </p:sp>
      <p:sp>
        <p:nvSpPr>
          <p:cNvPr id="3" name="Content Placeholder 2"/>
          <p:cNvSpPr>
            <a:spLocks noGrp="1"/>
          </p:cNvSpPr>
          <p:nvPr>
            <p:ph type="subTitle" idx="1"/>
          </p:nvPr>
        </p:nvSpPr>
        <p:spPr>
          <a:xfrm>
            <a:off x="827584" y="2060848"/>
            <a:ext cx="7776864" cy="3672408"/>
          </a:xfrm>
        </p:spPr>
        <p:txBody>
          <a:bodyPr>
            <a:normAutofit fontScale="92500" lnSpcReduction="10000"/>
          </a:bodyPr>
          <a:lstStyle/>
          <a:p>
            <a:pPr marL="457200" indent="-457200" algn="l">
              <a:buFont typeface="Arial" pitchFamily="34" charset="0"/>
              <a:buChar char="•"/>
            </a:pPr>
            <a:r>
              <a:rPr lang="en-US" dirty="0" smtClean="0"/>
              <a:t>Exceeding </a:t>
            </a:r>
            <a:r>
              <a:rPr lang="en-US" dirty="0"/>
              <a:t>the boundaries of the neighborhood during work</a:t>
            </a:r>
          </a:p>
          <a:p>
            <a:pPr marL="457200" indent="-457200" algn="l">
              <a:buFont typeface="Arial" pitchFamily="34" charset="0"/>
              <a:buChar char="•"/>
            </a:pPr>
            <a:r>
              <a:rPr lang="en-US" dirty="0"/>
              <a:t>Block the blocks in the wrong way</a:t>
            </a:r>
          </a:p>
          <a:p>
            <a:pPr marL="457200" indent="-457200" algn="l">
              <a:buFont typeface="Arial" pitchFamily="34" charset="0"/>
              <a:buChar char="•"/>
            </a:pPr>
            <a:r>
              <a:rPr lang="en-US" dirty="0"/>
              <a:t>Data transmission errors</a:t>
            </a:r>
          </a:p>
          <a:p>
            <a:pPr marL="457200" indent="-457200" algn="l">
              <a:buFont typeface="Arial" pitchFamily="34" charset="0"/>
              <a:buChar char="•"/>
            </a:pPr>
            <a:r>
              <a:rPr lang="en-US" dirty="0"/>
              <a:t>Location errors using the tablet</a:t>
            </a:r>
          </a:p>
          <a:p>
            <a:pPr marL="457200" indent="-457200" algn="l">
              <a:buFont typeface="Arial" pitchFamily="34" charset="0"/>
              <a:buChar char="•"/>
            </a:pPr>
            <a:r>
              <a:rPr lang="en-US" dirty="0"/>
              <a:t>Do not pack some blocks</a:t>
            </a:r>
          </a:p>
          <a:p>
            <a:pPr marL="457200" indent="-457200" algn="l">
              <a:buFont typeface="Arial" pitchFamily="34" charset="0"/>
              <a:buChar char="•"/>
            </a:pPr>
            <a:r>
              <a:rPr lang="en-US" dirty="0"/>
              <a:t>Overlap between teams</a:t>
            </a:r>
            <a:endParaRPr lang="fr-FR" dirty="0"/>
          </a:p>
        </p:txBody>
      </p:sp>
    </p:spTree>
    <p:extLst>
      <p:ext uri="{BB962C8B-B14F-4D97-AF65-F5344CB8AC3E}">
        <p14:creationId xmlns:p14="http://schemas.microsoft.com/office/powerpoint/2010/main" val="929763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268760"/>
            <a:ext cx="7772400" cy="720080"/>
          </a:xfrm>
        </p:spPr>
        <p:txBody>
          <a:bodyPr>
            <a:normAutofit fontScale="90000"/>
          </a:bodyPr>
          <a:lstStyle/>
          <a:p>
            <a:pPr rtl="1"/>
            <a:r>
              <a:rPr lang="en-US" dirty="0"/>
              <a:t>Quality work during the inventory process</a:t>
            </a:r>
            <a:endParaRPr lang="fr-FR" dirty="0"/>
          </a:p>
        </p:txBody>
      </p:sp>
      <p:sp>
        <p:nvSpPr>
          <p:cNvPr id="3" name="Content Placeholder 2"/>
          <p:cNvSpPr>
            <a:spLocks noGrp="1"/>
          </p:cNvSpPr>
          <p:nvPr>
            <p:ph type="subTitle" idx="1"/>
          </p:nvPr>
        </p:nvSpPr>
        <p:spPr>
          <a:xfrm>
            <a:off x="755576" y="2132856"/>
            <a:ext cx="7776864" cy="3312368"/>
          </a:xfrm>
        </p:spPr>
        <p:txBody>
          <a:bodyPr>
            <a:normAutofit lnSpcReduction="10000"/>
          </a:bodyPr>
          <a:lstStyle/>
          <a:p>
            <a:pPr algn="l"/>
            <a:r>
              <a:rPr lang="en-US" sz="2500" dirty="0"/>
              <a:t>Quality processes during inventory include the following processes:</a:t>
            </a:r>
          </a:p>
          <a:p>
            <a:pPr marL="457200" indent="-457200" algn="l">
              <a:buFont typeface="Wingdings" pitchFamily="2" charset="2"/>
              <a:buChar char="ü"/>
            </a:pPr>
            <a:r>
              <a:rPr lang="en-US" sz="2200" dirty="0"/>
              <a:t>Ensure that teams are distributed well during operations</a:t>
            </a:r>
          </a:p>
          <a:p>
            <a:pPr marL="457200" indent="-457200" algn="l">
              <a:buFont typeface="Wingdings" pitchFamily="2" charset="2"/>
              <a:buChar char="ü"/>
            </a:pPr>
            <a:r>
              <a:rPr lang="en-US" sz="2200" dirty="0"/>
              <a:t>Ensuring the day-to-day performance of the teams according to the time required to perform the block surveys</a:t>
            </a:r>
          </a:p>
          <a:p>
            <a:pPr marL="457200" indent="-457200" algn="l">
              <a:buFont typeface="Wingdings" pitchFamily="2" charset="2"/>
              <a:buChar char="ü"/>
            </a:pPr>
            <a:r>
              <a:rPr lang="en-US" sz="2200" dirty="0"/>
              <a:t>Ensure that data is properly transcribed and not lost</a:t>
            </a:r>
          </a:p>
          <a:p>
            <a:pPr marL="457200" indent="-457200" algn="l">
              <a:buFont typeface="Wingdings" pitchFamily="2" charset="2"/>
              <a:buChar char="ü"/>
            </a:pPr>
            <a:r>
              <a:rPr lang="en-US" sz="2200" dirty="0"/>
              <a:t>Make sure there are no design problem problems - and monitor the problems that appear in trying to find solutions to it</a:t>
            </a:r>
            <a:endParaRPr lang="fr-FR" sz="2200" dirty="0"/>
          </a:p>
        </p:txBody>
      </p:sp>
    </p:spTree>
    <p:extLst>
      <p:ext uri="{BB962C8B-B14F-4D97-AF65-F5344CB8AC3E}">
        <p14:creationId xmlns:p14="http://schemas.microsoft.com/office/powerpoint/2010/main" val="2389137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S03000499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S03000499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1355</Words>
  <Application>Microsoft Office PowerPoint</Application>
  <PresentationFormat>On-screen Show (4:3)</PresentationFormat>
  <Paragraphs>97</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TS030004990</vt:lpstr>
      <vt:lpstr>1_TS030004990</vt:lpstr>
      <vt:lpstr>PowerPoint Presentation</vt:lpstr>
      <vt:lpstr>PowerPoint Presentation</vt:lpstr>
      <vt:lpstr>Quality Elements</vt:lpstr>
      <vt:lpstr>Quality standards</vt:lpstr>
      <vt:lpstr>Monitoring of preparations and logistical support</vt:lpstr>
      <vt:lpstr>General plan to ensure the quality of the census</vt:lpstr>
      <vt:lpstr>Quality In The Beam Phase</vt:lpstr>
      <vt:lpstr>Sources of error during inventory</vt:lpstr>
      <vt:lpstr>Quality work during the inventory process</vt:lpstr>
      <vt:lpstr>PowerPoint Presentation</vt:lpstr>
      <vt:lpstr>Quality in the data processing phase</vt:lpstr>
      <vt:lpstr>Duties required of the researcher to carry out</vt:lpstr>
      <vt:lpstr>Duties required of the researcher to carry out</vt:lpstr>
      <vt:lpstr>Tasks of the quality team in the general census of population and housing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جودة البيانات في التعداد السكاني</dc:title>
  <dc:creator>Mohammad KHALAF</dc:creator>
  <cp:lastModifiedBy>Abdelnaser Tahat</cp:lastModifiedBy>
  <cp:revision>26</cp:revision>
  <cp:lastPrinted>2015-07-21T10:16:55Z</cp:lastPrinted>
  <dcterms:created xsi:type="dcterms:W3CDTF">2015-06-17T05:25:13Z</dcterms:created>
  <dcterms:modified xsi:type="dcterms:W3CDTF">2017-05-09T09:39:34Z</dcterms:modified>
</cp:coreProperties>
</file>