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2"/>
  </p:sldMasterIdLst>
  <p:notesMasterIdLst>
    <p:notesMasterId r:id="rId22"/>
  </p:notesMasterIdLst>
  <p:handoutMasterIdLst>
    <p:handoutMasterId r:id="rId23"/>
  </p:handoutMasterIdLst>
  <p:sldIdLst>
    <p:sldId id="256" r:id="rId3"/>
    <p:sldId id="372" r:id="rId4"/>
    <p:sldId id="373" r:id="rId5"/>
    <p:sldId id="374" r:id="rId6"/>
    <p:sldId id="375" r:id="rId7"/>
    <p:sldId id="376" r:id="rId8"/>
    <p:sldId id="377" r:id="rId9"/>
    <p:sldId id="378" r:id="rId10"/>
    <p:sldId id="379" r:id="rId11"/>
    <p:sldId id="380" r:id="rId12"/>
    <p:sldId id="382" r:id="rId13"/>
    <p:sldId id="383" r:id="rId14"/>
    <p:sldId id="384" r:id="rId15"/>
    <p:sldId id="385" r:id="rId16"/>
    <p:sldId id="386" r:id="rId17"/>
    <p:sldId id="387" r:id="rId18"/>
    <p:sldId id="388" r:id="rId19"/>
    <p:sldId id="389" r:id="rId20"/>
    <p:sldId id="391" r:id="rId2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2222"/>
    <a:srgbClr val="990000"/>
    <a:srgbClr val="0F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0" autoAdjust="0"/>
    <p:restoredTop sz="90072" autoAdjust="0"/>
  </p:normalViewPr>
  <p:slideViewPr>
    <p:cSldViewPr snapToGrid="0" snapToObjects="1">
      <p:cViewPr>
        <p:scale>
          <a:sx n="95" d="100"/>
          <a:sy n="95" d="100"/>
        </p:scale>
        <p:origin x="-1266" y="-48"/>
      </p:cViewPr>
      <p:guideLst>
        <p:guide orient="horz" pos="2160"/>
        <p:guide pos="2880"/>
      </p:guideLst>
    </p:cSldViewPr>
  </p:slideViewPr>
  <p:outlineViewPr>
    <p:cViewPr>
      <p:scale>
        <a:sx n="33" d="100"/>
        <a:sy n="33" d="100"/>
      </p:scale>
      <p:origin x="0" y="192"/>
    </p:cViewPr>
  </p:outlineViewPr>
  <p:notesTextViewPr>
    <p:cViewPr>
      <p:scale>
        <a:sx n="100" d="100"/>
        <a:sy n="100" d="100"/>
      </p:scale>
      <p:origin x="0" y="0"/>
    </p:cViewPr>
  </p:notesTextViewPr>
  <p:sorterViewPr>
    <p:cViewPr>
      <p:scale>
        <a:sx n="100" d="100"/>
        <a:sy n="100" d="100"/>
      </p:scale>
      <p:origin x="0" y="3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37618" y="0"/>
            <a:ext cx="3012457" cy="462321"/>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623" y="0"/>
            <a:ext cx="3012457" cy="462321"/>
          </a:xfrm>
          <a:prstGeom prst="rect">
            <a:avLst/>
          </a:prstGeom>
        </p:spPr>
        <p:txBody>
          <a:bodyPr vert="horz" lIns="91440" tIns="45720" rIns="91440" bIns="45720" rtlCol="1"/>
          <a:lstStyle>
            <a:lvl1pPr algn="l">
              <a:defRPr sz="1200"/>
            </a:lvl1pPr>
          </a:lstStyle>
          <a:p>
            <a:fld id="{EEEB68EB-411E-4A32-8EE9-44024A94787D}" type="datetimeFigureOut">
              <a:rPr lang="ar-JO" smtClean="0"/>
              <a:t>13/09/1438</a:t>
            </a:fld>
            <a:endParaRPr lang="ar-JO"/>
          </a:p>
        </p:txBody>
      </p:sp>
      <p:sp>
        <p:nvSpPr>
          <p:cNvPr id="4" name="Footer Placeholder 3"/>
          <p:cNvSpPr>
            <a:spLocks noGrp="1"/>
          </p:cNvSpPr>
          <p:nvPr>
            <p:ph type="ftr" sz="quarter" idx="2"/>
          </p:nvPr>
        </p:nvSpPr>
        <p:spPr>
          <a:xfrm>
            <a:off x="3937618" y="8772278"/>
            <a:ext cx="3012457" cy="462320"/>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623" y="8772278"/>
            <a:ext cx="3012457" cy="462320"/>
          </a:xfrm>
          <a:prstGeom prst="rect">
            <a:avLst/>
          </a:prstGeom>
        </p:spPr>
        <p:txBody>
          <a:bodyPr vert="horz" lIns="91440" tIns="45720" rIns="91440" bIns="45720" rtlCol="1" anchor="b"/>
          <a:lstStyle>
            <a:lvl1pPr algn="l">
              <a:defRPr sz="1200"/>
            </a:lvl1pPr>
          </a:lstStyle>
          <a:p>
            <a:fld id="{702D252C-FD18-4D13-BE51-CD0961D32AAE}" type="slidenum">
              <a:rPr lang="ar-JO" smtClean="0"/>
              <a:t>‹#›</a:t>
            </a:fld>
            <a:endParaRPr lang="ar-JO"/>
          </a:p>
        </p:txBody>
      </p:sp>
    </p:spTree>
    <p:extLst>
      <p:ext uri="{BB962C8B-B14F-4D97-AF65-F5344CB8AC3E}">
        <p14:creationId xmlns:p14="http://schemas.microsoft.com/office/powerpoint/2010/main" val="4168485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37618" y="0"/>
            <a:ext cx="3012457" cy="462321"/>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623" y="0"/>
            <a:ext cx="3012457" cy="462321"/>
          </a:xfrm>
          <a:prstGeom prst="rect">
            <a:avLst/>
          </a:prstGeom>
        </p:spPr>
        <p:txBody>
          <a:bodyPr vert="horz" lIns="91440" tIns="45720" rIns="91440" bIns="45720" rtlCol="1"/>
          <a:lstStyle>
            <a:lvl1pPr algn="l">
              <a:defRPr sz="1200"/>
            </a:lvl1pPr>
          </a:lstStyle>
          <a:p>
            <a:fld id="{3E9AC9AF-D28A-4351-ADEB-53A5306B1ACF}" type="datetimeFigureOut">
              <a:rPr lang="ar-JO" smtClean="0"/>
              <a:t>13/09/1438</a:t>
            </a:fld>
            <a:endParaRPr lang="ar-JO"/>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94684" y="4386877"/>
            <a:ext cx="5560709" cy="415645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937618" y="8772278"/>
            <a:ext cx="3012457" cy="46232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623" y="8772278"/>
            <a:ext cx="3012457" cy="462320"/>
          </a:xfrm>
          <a:prstGeom prst="rect">
            <a:avLst/>
          </a:prstGeom>
        </p:spPr>
        <p:txBody>
          <a:bodyPr vert="horz" lIns="91440" tIns="45720" rIns="91440" bIns="45720" rtlCol="1" anchor="b"/>
          <a:lstStyle>
            <a:lvl1pPr algn="l">
              <a:defRPr sz="1200"/>
            </a:lvl1pPr>
          </a:lstStyle>
          <a:p>
            <a:fld id="{A028814F-DB61-4275-A8DB-78D60FEEDA9A}" type="slidenum">
              <a:rPr lang="ar-JO" smtClean="0"/>
              <a:t>‹#›</a:t>
            </a:fld>
            <a:endParaRPr lang="ar-JO"/>
          </a:p>
        </p:txBody>
      </p:sp>
    </p:spTree>
    <p:extLst>
      <p:ext uri="{BB962C8B-B14F-4D97-AF65-F5344CB8AC3E}">
        <p14:creationId xmlns:p14="http://schemas.microsoft.com/office/powerpoint/2010/main" val="24159632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Wave8.png"/>
          <p:cNvPicPr>
            <a:picLocks noChangeAspect="1"/>
          </p:cNvPicPr>
          <p:nvPr userDrawn="1"/>
        </p:nvPicPr>
        <p:blipFill>
          <a:blip r:embed="rId2" cstate="print">
            <a:duotone>
              <a:schemeClr val="bg2">
                <a:shade val="45000"/>
                <a:satMod val="135000"/>
              </a:schemeClr>
              <a:prstClr val="white"/>
            </a:duotone>
            <a:lum bright="24000"/>
          </a:blip>
          <a:stretch>
            <a:fillRect/>
          </a:stretch>
        </p:blipFill>
        <p:spPr>
          <a:xfrm>
            <a:off x="0" y="3290239"/>
            <a:ext cx="9144000" cy="3531161"/>
          </a:xfrm>
          <a:prstGeom prst="rect">
            <a:avLst/>
          </a:prstGeom>
        </p:spPr>
      </p:pic>
      <p:pic>
        <p:nvPicPr>
          <p:cNvPr id="19" name="Picture 18" descr="Wave3.png"/>
          <p:cNvPicPr>
            <a:picLocks noChangeAspect="1"/>
          </p:cNvPicPr>
          <p:nvPr userDrawn="1"/>
        </p:nvPicPr>
        <p:blipFill>
          <a:blip r:embed="rId3" cstate="print">
            <a:duotone>
              <a:prstClr val="black"/>
              <a:schemeClr val="accent1">
                <a:tint val="45000"/>
                <a:satMod val="400000"/>
              </a:schemeClr>
            </a:duotone>
          </a:blip>
          <a:stretch>
            <a:fillRect/>
          </a:stretch>
        </p:blipFill>
        <p:spPr>
          <a:xfrm rot="21421655">
            <a:off x="-71105" y="4470858"/>
            <a:ext cx="9455699" cy="955792"/>
          </a:xfrm>
          <a:prstGeom prst="rect">
            <a:avLst/>
          </a:prstGeom>
        </p:spPr>
      </p:pic>
      <p:pic>
        <p:nvPicPr>
          <p:cNvPr id="20" name="Picture 19" descr="Wave11.png"/>
          <p:cNvPicPr>
            <a:picLocks noChangeAspect="1"/>
          </p:cNvPicPr>
          <p:nvPr userDrawn="1"/>
        </p:nvPicPr>
        <p:blipFill>
          <a:blip r:embed="rId4" cstate="print">
            <a:lum bright="70000" contrast="-70000"/>
          </a:blip>
          <a:stretch>
            <a:fillRect/>
          </a:stretch>
        </p:blipFill>
        <p:spPr>
          <a:xfrm>
            <a:off x="2590800" y="3260331"/>
            <a:ext cx="6553200" cy="3611887"/>
          </a:xfrm>
          <a:prstGeom prst="rect">
            <a:avLst/>
          </a:prstGeom>
        </p:spPr>
      </p:pic>
      <p:pic>
        <p:nvPicPr>
          <p:cNvPr id="15" name="Picture 14" descr="Wave8.png"/>
          <p:cNvPicPr>
            <a:picLocks noChangeAspect="1"/>
          </p:cNvPicPr>
          <p:nvPr userDrawn="1"/>
        </p:nvPicPr>
        <p:blipFill>
          <a:blip r:embed="rId5" cstate="print">
            <a:duotone>
              <a:prstClr val="black"/>
              <a:schemeClr val="accent1">
                <a:tint val="45000"/>
                <a:satMod val="400000"/>
              </a:schemeClr>
            </a:duotone>
            <a:lum bright="20000" contrast="63000"/>
          </a:blip>
          <a:stretch>
            <a:fillRect/>
          </a:stretch>
        </p:blipFill>
        <p:spPr>
          <a:xfrm>
            <a:off x="0" y="3886200"/>
            <a:ext cx="8458200" cy="2858455"/>
          </a:xfrm>
          <a:prstGeom prst="rect">
            <a:avLst/>
          </a:prstGeom>
        </p:spPr>
      </p:pic>
      <p:pic>
        <p:nvPicPr>
          <p:cNvPr id="11" name="Picture 10" descr="Wave11.png"/>
          <p:cNvPicPr>
            <a:picLocks noChangeAspect="1"/>
          </p:cNvPicPr>
          <p:nvPr userDrawn="1"/>
        </p:nvPicPr>
        <p:blipFill>
          <a:blip r:embed="rId4" cstate="print">
            <a:duotone>
              <a:prstClr val="black"/>
              <a:schemeClr val="accent5">
                <a:tint val="45000"/>
                <a:satMod val="400000"/>
              </a:schemeClr>
            </a:duotone>
            <a:lum bright="19000" contrast="78000"/>
          </a:blip>
          <a:stretch>
            <a:fillRect/>
          </a:stretch>
        </p:blipFill>
        <p:spPr>
          <a:xfrm>
            <a:off x="2104372" y="4226337"/>
            <a:ext cx="7039627" cy="2644189"/>
          </a:xfrm>
          <a:prstGeom prst="rect">
            <a:avLst/>
          </a:prstGeom>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JO" smtClean="0"/>
              <a:t>Click to edit Master subtitle style</a:t>
            </a:r>
            <a:endParaRPr lang="ar-JO"/>
          </a:p>
        </p:txBody>
      </p:sp>
      <p:sp>
        <p:nvSpPr>
          <p:cNvPr id="4" name="Date Placeholder 3"/>
          <p:cNvSpPr>
            <a:spLocks noGrp="1"/>
          </p:cNvSpPr>
          <p:nvPr>
            <p:ph type="dt" sz="half" idx="10"/>
          </p:nvPr>
        </p:nvSpPr>
        <p:spPr/>
        <p:txBody>
          <a:bodyPr/>
          <a:lstStyle/>
          <a:p>
            <a:fld id="{B3E4D1C2-4E18-4D1C-86AB-92BF276E9AC4}" type="datetime8">
              <a:rPr lang="ar-JO" smtClean="0"/>
              <a:t>07 حزيران، 17</a:t>
            </a:fld>
            <a:endParaRPr lang="ar-JO"/>
          </a:p>
        </p:txBody>
      </p:sp>
      <p:sp>
        <p:nvSpPr>
          <p:cNvPr id="5" name="Footer Placeholder 4"/>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6" name="Slide Number Placeholder 5"/>
          <p:cNvSpPr>
            <a:spLocks noGrp="1"/>
          </p:cNvSpPr>
          <p:nvPr>
            <p:ph type="sldNum" sz="quarter" idx="12"/>
          </p:nvPr>
        </p:nvSpPr>
        <p:spPr/>
        <p:txBody>
          <a:bodyPr/>
          <a:lstStyle/>
          <a:p>
            <a:fld id="{8557CD05-1A93-40BF-BDF1-07CA5CA97E22}" type="slidenum">
              <a:rPr lang="ar-JO" smtClean="0"/>
              <a:pPr/>
              <a:t>‹#›</a:t>
            </a:fld>
            <a:endParaRPr lang="ar-JO"/>
          </a:p>
        </p:txBody>
      </p:sp>
      <p:pic>
        <p:nvPicPr>
          <p:cNvPr id="9" name="Picture 8" descr="Wave8.png"/>
          <p:cNvPicPr>
            <a:picLocks noChangeAspect="1"/>
          </p:cNvPicPr>
          <p:nvPr userDrawn="1"/>
        </p:nvPicPr>
        <p:blipFill>
          <a:blip r:embed="rId2" cstate="print">
            <a:duotone>
              <a:prstClr val="black"/>
              <a:schemeClr val="accent1">
                <a:tint val="45000"/>
                <a:satMod val="400000"/>
              </a:schemeClr>
            </a:duotone>
            <a:lum bright="6000" contrast="63000"/>
          </a:blip>
          <a:stretch>
            <a:fillRect/>
          </a:stretch>
        </p:blipFill>
        <p:spPr>
          <a:xfrm>
            <a:off x="0" y="4483356"/>
            <a:ext cx="9144000" cy="2387169"/>
          </a:xfrm>
          <a:prstGeom prst="rect">
            <a:avLst/>
          </a:prstGeom>
        </p:spPr>
      </p:pic>
      <p:pic>
        <p:nvPicPr>
          <p:cNvPr id="10" name="Picture 9" descr="Wave10.png"/>
          <p:cNvPicPr>
            <a:picLocks noChangeAspect="1"/>
          </p:cNvPicPr>
          <p:nvPr userDrawn="1"/>
        </p:nvPicPr>
        <p:blipFill>
          <a:blip r:embed="rId6"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7" cstate="print">
            <a:duotone>
              <a:prstClr val="black"/>
              <a:schemeClr val="accent6">
                <a:tint val="45000"/>
                <a:satMod val="400000"/>
              </a:schemeClr>
            </a:duotone>
            <a:lum bright="-4000" contrast="66000"/>
          </a:blip>
          <a:stretch>
            <a:fillRect/>
          </a:stretch>
        </p:blipFill>
        <p:spPr>
          <a:xfrm>
            <a:off x="5830816" y="4226337"/>
            <a:ext cx="3313183" cy="1341123"/>
          </a:xfrm>
          <a:prstGeom prst="rect">
            <a:avLst/>
          </a:prstGeom>
        </p:spPr>
      </p:pic>
      <p:pic>
        <p:nvPicPr>
          <p:cNvPr id="17" name="Picture 16" descr="Wave6.png"/>
          <p:cNvPicPr>
            <a:picLocks noChangeAspect="1"/>
          </p:cNvPicPr>
          <p:nvPr userDrawn="1"/>
        </p:nvPicPr>
        <p:blipFill>
          <a:blip r:embed="rId8"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21" name="صورة 4"/>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867802" y="79880"/>
            <a:ext cx="1245689" cy="1191578"/>
          </a:xfrm>
          <a:prstGeom prst="rect">
            <a:avLst/>
          </a:prstGeom>
          <a:noFill/>
          <a:ln>
            <a:noFill/>
          </a:ln>
        </p:spPr>
      </p:pic>
      <p:pic>
        <p:nvPicPr>
          <p:cNvPr id="22" name="Picture 2" descr="D:\D\التعداد 2015\التعداد 2015\تقرير التعداد النتائج الرئيسية\logo\New Census Logo1.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4450" y="12357"/>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BE72F8A1-34EB-460B-9F8C-A990964D5DAC}" type="datetime8">
              <a:rPr lang="ar-JO" smtClean="0"/>
              <a:t>07 حزيران، 17</a:t>
            </a:fld>
            <a:endParaRPr lang="ar-JO"/>
          </a:p>
        </p:txBody>
      </p:sp>
      <p:sp>
        <p:nvSpPr>
          <p:cNvPr id="5" name="Footer Placeholder 4"/>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6" name="Slide Number Placeholder 5"/>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JO"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10"/>
          </p:nvPr>
        </p:nvSpPr>
        <p:spPr/>
        <p:txBody>
          <a:bodyPr/>
          <a:lstStyle/>
          <a:p>
            <a:fld id="{99E09F64-BB6E-4332-AB9B-7081448AE4A8}" type="datetime8">
              <a:rPr lang="ar-JO" smtClean="0"/>
              <a:t>07 حزيران، 17</a:t>
            </a:fld>
            <a:endParaRPr lang="ar-JO"/>
          </a:p>
        </p:txBody>
      </p:sp>
      <p:sp>
        <p:nvSpPr>
          <p:cNvPr id="5" name="Footer Placeholder 4"/>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6" name="Slide Number Placeholder 5"/>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dirty="0"/>
          </a:p>
        </p:txBody>
      </p:sp>
      <p:sp>
        <p:nvSpPr>
          <p:cNvPr id="4" name="Date Placeholder 3"/>
          <p:cNvSpPr>
            <a:spLocks noGrp="1"/>
          </p:cNvSpPr>
          <p:nvPr>
            <p:ph type="dt" sz="half" idx="10"/>
          </p:nvPr>
        </p:nvSpPr>
        <p:spPr/>
        <p:txBody>
          <a:bodyPr/>
          <a:lstStyle/>
          <a:p>
            <a:fld id="{4C6EE9DE-AF74-4BA8-8EF0-E3EDFC99B8AF}" type="datetime8">
              <a:rPr lang="ar-JO" smtClean="0"/>
              <a:t>07 حزيران، 17</a:t>
            </a:fld>
            <a:endParaRPr lang="ar-JO"/>
          </a:p>
        </p:txBody>
      </p:sp>
      <p:sp>
        <p:nvSpPr>
          <p:cNvPr id="5" name="Footer Placeholder 4"/>
          <p:cNvSpPr>
            <a:spLocks noGrp="1"/>
          </p:cNvSpPr>
          <p:nvPr>
            <p:ph type="ftr" sz="quarter" idx="11"/>
          </p:nvPr>
        </p:nvSpPr>
        <p:spPr/>
        <p:txBody>
          <a:bodyPr/>
          <a:lstStyle>
            <a:lvl1pPr>
              <a:defRPr sz="1600">
                <a:latin typeface="Traditional Arabic" pitchFamily="18" charset="-78"/>
                <a:cs typeface="Traditional Arabic" pitchFamily="18" charset="-78"/>
              </a:defRPr>
            </a:lvl1pPr>
          </a:lstStyle>
          <a:p>
            <a:r>
              <a:rPr lang="ar-JO" dirty="0" smtClean="0"/>
              <a:t>واقع الإعاقة في الأردن </a:t>
            </a:r>
            <a:r>
              <a:rPr lang="ar-JO" sz="1200" dirty="0" smtClean="0">
                <a:latin typeface="Times New Roman" pitchFamily="18" charset="0"/>
                <a:cs typeface="Times New Roman" pitchFamily="18" charset="0"/>
              </a:rPr>
              <a:t>2010</a:t>
            </a:r>
            <a:r>
              <a:rPr lang="ar-JO" dirty="0" smtClean="0"/>
              <a:t>: العمالة والبطالة</a:t>
            </a:r>
            <a:endParaRPr lang="ar-JO" dirty="0"/>
          </a:p>
        </p:txBody>
      </p:sp>
      <p:sp>
        <p:nvSpPr>
          <p:cNvPr id="6" name="Slide Number Placeholder 5"/>
          <p:cNvSpPr>
            <a:spLocks noGrp="1"/>
          </p:cNvSpPr>
          <p:nvPr>
            <p:ph type="sldNum" sz="quarter" idx="12"/>
          </p:nvPr>
        </p:nvSpPr>
        <p:spPr/>
        <p:txBody>
          <a:bodyPr/>
          <a:lstStyle/>
          <a:p>
            <a:fld id="{8557CD05-1A93-40BF-BDF1-07CA5CA97E22}" type="slidenum">
              <a:rPr lang="ar-JO" smtClean="0"/>
              <a:pPr/>
              <a:t>‹#›</a:t>
            </a:fld>
            <a:endParaRPr lang="ar-JO"/>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3" name="صورة 4"/>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74020" y="10837"/>
            <a:ext cx="1245689" cy="1191578"/>
          </a:xfrm>
          <a:prstGeom prst="rect">
            <a:avLst/>
          </a:prstGeom>
          <a:noFill/>
          <a:ln>
            <a:noFill/>
          </a:ln>
        </p:spPr>
      </p:pic>
      <p:pic>
        <p:nvPicPr>
          <p:cNvPr id="1026" name="Picture 2" descr="D:\D\التعداد 2015\التعداد 2015\تقرير التعداد النتائج الرئيسية\logo\New Census Logo1.jp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32680" y="79880"/>
            <a:ext cx="1536557" cy="1122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JO"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JO" smtClean="0"/>
              <a:t>Click to edit Master text styles</a:t>
            </a:r>
          </a:p>
        </p:txBody>
      </p:sp>
      <p:sp>
        <p:nvSpPr>
          <p:cNvPr id="4" name="Date Placeholder 3"/>
          <p:cNvSpPr>
            <a:spLocks noGrp="1"/>
          </p:cNvSpPr>
          <p:nvPr>
            <p:ph type="dt" sz="half" idx="10"/>
          </p:nvPr>
        </p:nvSpPr>
        <p:spPr/>
        <p:txBody>
          <a:bodyPr/>
          <a:lstStyle/>
          <a:p>
            <a:fld id="{38A13C85-8CFE-4F7F-B37A-C701F8C22552}" type="datetime8">
              <a:rPr lang="ar-JO" smtClean="0"/>
              <a:t>07 حزيران، 17</a:t>
            </a:fld>
            <a:endParaRPr lang="ar-JO"/>
          </a:p>
        </p:txBody>
      </p:sp>
      <p:sp>
        <p:nvSpPr>
          <p:cNvPr id="5" name="Footer Placeholder 4"/>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6" name="Slide Number Placeholder 5"/>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Date Placeholder 4"/>
          <p:cNvSpPr>
            <a:spLocks noGrp="1"/>
          </p:cNvSpPr>
          <p:nvPr>
            <p:ph type="dt" sz="half" idx="10"/>
          </p:nvPr>
        </p:nvSpPr>
        <p:spPr/>
        <p:txBody>
          <a:bodyPr/>
          <a:lstStyle/>
          <a:p>
            <a:fld id="{9CA0FE63-A8E3-45AA-AAF2-3065BE92A439}" type="datetime8">
              <a:rPr lang="ar-JO" smtClean="0"/>
              <a:t>07 حزيران، 17</a:t>
            </a:fld>
            <a:endParaRPr lang="ar-JO"/>
          </a:p>
        </p:txBody>
      </p:sp>
      <p:sp>
        <p:nvSpPr>
          <p:cNvPr id="6" name="Footer Placeholder 5"/>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7" name="Slide Number Placeholder 6"/>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JO"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J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7" name="Date Placeholder 6"/>
          <p:cNvSpPr>
            <a:spLocks noGrp="1"/>
          </p:cNvSpPr>
          <p:nvPr>
            <p:ph type="dt" sz="half" idx="10"/>
          </p:nvPr>
        </p:nvSpPr>
        <p:spPr/>
        <p:txBody>
          <a:bodyPr/>
          <a:lstStyle/>
          <a:p>
            <a:fld id="{C85FDE6A-C65C-4EFF-92F9-091EDCB0F159}" type="datetime8">
              <a:rPr lang="ar-JO" smtClean="0"/>
              <a:t>07 حزيران، 17</a:t>
            </a:fld>
            <a:endParaRPr lang="ar-JO"/>
          </a:p>
        </p:txBody>
      </p:sp>
      <p:sp>
        <p:nvSpPr>
          <p:cNvPr id="8" name="Footer Placeholder 7"/>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9" name="Slide Number Placeholder 8"/>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mtClean="0"/>
              <a:t>Click to edit Master title style</a:t>
            </a:r>
            <a:endParaRPr lang="ar-JO"/>
          </a:p>
        </p:txBody>
      </p:sp>
      <p:sp>
        <p:nvSpPr>
          <p:cNvPr id="3" name="Date Placeholder 2"/>
          <p:cNvSpPr>
            <a:spLocks noGrp="1"/>
          </p:cNvSpPr>
          <p:nvPr>
            <p:ph type="dt" sz="half" idx="10"/>
          </p:nvPr>
        </p:nvSpPr>
        <p:spPr/>
        <p:txBody>
          <a:bodyPr/>
          <a:lstStyle/>
          <a:p>
            <a:fld id="{DB7E3B96-3B79-4C4F-97EA-DF392EEA16F2}" type="datetime8">
              <a:rPr lang="ar-JO" smtClean="0"/>
              <a:t>07 حزيران، 17</a:t>
            </a:fld>
            <a:endParaRPr lang="ar-JO"/>
          </a:p>
        </p:txBody>
      </p:sp>
      <p:sp>
        <p:nvSpPr>
          <p:cNvPr id="4" name="Footer Placeholder 3"/>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5" name="Slide Number Placeholder 4"/>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19C82-FAEC-4AD4-8625-D21DB00177A3}" type="datetime8">
              <a:rPr lang="ar-JO" smtClean="0"/>
              <a:t>07 حزيران، 17</a:t>
            </a:fld>
            <a:endParaRPr lang="ar-JO"/>
          </a:p>
        </p:txBody>
      </p:sp>
      <p:sp>
        <p:nvSpPr>
          <p:cNvPr id="3" name="Footer Placeholder 2"/>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4" name="Slide Number Placeholder 3"/>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JO"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92A3E612-D97A-4575-AEE0-629331B6E1B3}" type="datetime8">
              <a:rPr lang="ar-JO" smtClean="0"/>
              <a:t>07 حزيران، 17</a:t>
            </a:fld>
            <a:endParaRPr lang="ar-JO"/>
          </a:p>
        </p:txBody>
      </p:sp>
      <p:sp>
        <p:nvSpPr>
          <p:cNvPr id="6" name="Footer Placeholder 5"/>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7" name="Slide Number Placeholder 6"/>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JO"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JO" smtClean="0"/>
              <a:t>Click icon to add picture</a:t>
            </a:r>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JO" smtClean="0"/>
              <a:t>Click to edit Master text styles</a:t>
            </a:r>
          </a:p>
        </p:txBody>
      </p:sp>
      <p:sp>
        <p:nvSpPr>
          <p:cNvPr id="5" name="Date Placeholder 4"/>
          <p:cNvSpPr>
            <a:spLocks noGrp="1"/>
          </p:cNvSpPr>
          <p:nvPr>
            <p:ph type="dt" sz="half" idx="10"/>
          </p:nvPr>
        </p:nvSpPr>
        <p:spPr/>
        <p:txBody>
          <a:bodyPr/>
          <a:lstStyle/>
          <a:p>
            <a:fld id="{63CBDB37-07EB-42BC-8CE0-2F8C53334516}" type="datetime8">
              <a:rPr lang="ar-JO" smtClean="0"/>
              <a:t>07 حزيران، 17</a:t>
            </a:fld>
            <a:endParaRPr lang="ar-JO"/>
          </a:p>
        </p:txBody>
      </p:sp>
      <p:sp>
        <p:nvSpPr>
          <p:cNvPr id="6" name="Footer Placeholder 5"/>
          <p:cNvSpPr>
            <a:spLocks noGrp="1"/>
          </p:cNvSpPr>
          <p:nvPr>
            <p:ph type="ftr" sz="quarter" idx="11"/>
          </p:nvPr>
        </p:nvSpPr>
        <p:spPr/>
        <p:txBody>
          <a:bodyPr/>
          <a:lstStyle/>
          <a:p>
            <a:r>
              <a:rPr lang="ar-JO" smtClean="0"/>
              <a:t>واقع الإعاقة في الأردن 2010: العمالة والبطالة</a:t>
            </a:r>
            <a:endParaRPr lang="ar-JO"/>
          </a:p>
        </p:txBody>
      </p:sp>
      <p:sp>
        <p:nvSpPr>
          <p:cNvPr id="7" name="Slide Number Placeholder 6"/>
          <p:cNvSpPr>
            <a:spLocks noGrp="1"/>
          </p:cNvSpPr>
          <p:nvPr>
            <p:ph type="sldNum" sz="quarter" idx="12"/>
          </p:nvPr>
        </p:nvSpPr>
        <p:spPr/>
        <p:txBody>
          <a:bodyPr/>
          <a:lstStyle/>
          <a:p>
            <a:fld id="{8557CD05-1A93-40BF-BDF1-07CA5CA97E22}"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JO"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JO" smtClean="0"/>
              <a:t>Click to edit Master text styles</a:t>
            </a:r>
          </a:p>
          <a:p>
            <a:pPr lvl="1"/>
            <a:r>
              <a:rPr lang="ar-JO" smtClean="0"/>
              <a:t>Second level</a:t>
            </a:r>
          </a:p>
          <a:p>
            <a:pPr lvl="2"/>
            <a:r>
              <a:rPr lang="ar-JO" smtClean="0"/>
              <a:t>Third level</a:t>
            </a:r>
          </a:p>
          <a:p>
            <a:pPr lvl="3"/>
            <a:r>
              <a:rPr lang="ar-JO" smtClean="0"/>
              <a:t>Fourth level</a:t>
            </a:r>
          </a:p>
          <a:p>
            <a:pPr lvl="4"/>
            <a:r>
              <a:rPr lang="ar-JO" smtClean="0"/>
              <a:t>Fifth level</a:t>
            </a:r>
            <a:endParaRPr lang="ar-J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185AA-BC6C-49D2-B0AB-C4BE40B09D21}" type="datetime8">
              <a:rPr lang="ar-JO" smtClean="0"/>
              <a:t>07 حزيران، 17</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t>واقع الإعاقة في الأردن 2010: العمالة والبطالة</a:t>
            </a:r>
            <a:endParaRPr lang="ar-J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D:\D\التعداد 2015\التعداد 2015\تقرير التعداد النتائج الرئيسية\logo\JPG\UNICEF logo_CY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016" y="3934555"/>
            <a:ext cx="2575225" cy="662159"/>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1429654" y="1185677"/>
            <a:ext cx="6183085" cy="1538883"/>
          </a:xfrm>
          <a:prstGeom prst="rect">
            <a:avLst/>
          </a:prstGeom>
          <a:noFill/>
        </p:spPr>
        <p:txBody>
          <a:bodyPr wrap="square" rtlCol="1">
            <a:spAutoFit/>
          </a:bodyPr>
          <a:lstStyle/>
          <a:p>
            <a:pPr algn="ctr"/>
            <a:r>
              <a:rPr lang="ar-JO" sz="5400" b="1" dirty="0" smtClean="0">
                <a:latin typeface="Traditional Arabic" pitchFamily="18" charset="-78"/>
                <a:cs typeface="Traditional Arabic" pitchFamily="18" charset="-78"/>
              </a:rPr>
              <a:t>التعداد العام للسكان والمساكن</a:t>
            </a:r>
          </a:p>
          <a:p>
            <a:pPr algn="ctr"/>
            <a:r>
              <a:rPr lang="ar-JO" sz="4000" b="1" dirty="0" smtClean="0">
                <a:latin typeface="Times New Roman" panose="02020603050405020304" pitchFamily="18" charset="0"/>
                <a:cs typeface="Times New Roman" panose="02020603050405020304" pitchFamily="18" charset="0"/>
              </a:rPr>
              <a:t>2015</a:t>
            </a:r>
            <a:endParaRPr lang="ar-JO" sz="5400" b="1" dirty="0">
              <a:latin typeface="Times New Roman" panose="02020603050405020304" pitchFamily="18" charset="0"/>
              <a:cs typeface="Times New Roman" panose="02020603050405020304" pitchFamily="18" charset="0"/>
            </a:endParaRPr>
          </a:p>
        </p:txBody>
      </p:sp>
      <p:sp>
        <p:nvSpPr>
          <p:cNvPr id="4" name="مربع نص 1"/>
          <p:cNvSpPr txBox="1"/>
          <p:nvPr/>
        </p:nvSpPr>
        <p:spPr>
          <a:xfrm>
            <a:off x="279400" y="3023516"/>
            <a:ext cx="8737600" cy="523220"/>
          </a:xfrm>
          <a:prstGeom prst="rect">
            <a:avLst/>
          </a:prstGeom>
          <a:noFill/>
        </p:spPr>
        <p:txBody>
          <a:bodyPr wrap="square" rtlCol="1">
            <a:spAutoFit/>
          </a:bodyPr>
          <a:lstStyle/>
          <a:p>
            <a:pPr algn="ctr" rtl="1"/>
            <a:r>
              <a:rPr lang="ar-JO" sz="2800" b="1" u="sng" dirty="0" smtClean="0">
                <a:solidFill>
                  <a:srgbClr val="002060"/>
                </a:solidFill>
                <a:latin typeface="Traditional Arabic" panose="02020603050405020304" pitchFamily="18" charset="-78"/>
                <a:cs typeface="Traditional Arabic" panose="02020603050405020304" pitchFamily="18" charset="-78"/>
              </a:rPr>
              <a:t>جودة البيانات في التعداد السكاني</a:t>
            </a:r>
            <a:endParaRPr lang="ar-JO" sz="2800" b="1" u="sng" dirty="0">
              <a:solidFill>
                <a:srgbClr val="002060"/>
              </a:solidFill>
              <a:latin typeface="Traditional Arabic" panose="02020603050405020304" pitchFamily="18" charset="-78"/>
              <a:cs typeface="Traditional Arabic" panose="02020603050405020304" pitchFamily="18" charset="-78"/>
            </a:endParaRPr>
          </a:p>
        </p:txBody>
      </p:sp>
      <p:pic>
        <p:nvPicPr>
          <p:cNvPr id="2050" name="Picture 2" descr="D:\D\التعداد 2015\التعداد 2015\تقرير التعداد النتائج الرئيسية\logo\JPG\european-union-fla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92" y="3947984"/>
            <a:ext cx="1363362" cy="9089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التعداد 2015\التعداد 2015\تقرير التعداد النتائج الرئيسية\logo\JPG\se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6627" y="3991749"/>
            <a:ext cx="1792888" cy="8157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D\التعداد 2015\التعداد 2015\تقرير التعداد النتائج الرئيسية\logo\JP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4343" y="3934555"/>
            <a:ext cx="1146022" cy="877003"/>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3486777" y="4933741"/>
            <a:ext cx="252297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2400" b="1" dirty="0" smtClean="0">
                <a:latin typeface="Traditional Arabic" pitchFamily="18" charset="-78"/>
                <a:ea typeface="Yu Mincho" pitchFamily="18" charset="-128"/>
                <a:cs typeface="Traditional Arabic" pitchFamily="18" charset="-78"/>
              </a:rPr>
              <a:t>اعداد</a:t>
            </a:r>
          </a:p>
          <a:p>
            <a:pPr algn="ctr"/>
            <a:r>
              <a:rPr lang="ar-JO" sz="2400" b="1" dirty="0">
                <a:latin typeface="Traditional Arabic" pitchFamily="18" charset="-78"/>
                <a:ea typeface="Yu Mincho" pitchFamily="18" charset="-128"/>
                <a:cs typeface="Traditional Arabic" pitchFamily="18" charset="-78"/>
              </a:rPr>
              <a:t>عبد</a:t>
            </a:r>
            <a:r>
              <a:rPr lang="ar-JO" sz="2400" b="1" dirty="0" smtClean="0"/>
              <a:t> </a:t>
            </a:r>
            <a:r>
              <a:rPr lang="ar-JO" sz="2400" b="1" dirty="0">
                <a:latin typeface="Traditional Arabic" pitchFamily="18" charset="-78"/>
                <a:ea typeface="Yu Mincho" pitchFamily="18" charset="-128"/>
                <a:cs typeface="Traditional Arabic" pitchFamily="18" charset="-78"/>
              </a:rPr>
              <a:t>الناصر</a:t>
            </a:r>
            <a:r>
              <a:rPr lang="ar-JO" sz="2400" b="1" dirty="0" smtClean="0"/>
              <a:t> </a:t>
            </a:r>
            <a:r>
              <a:rPr lang="ar-JO" sz="2400" b="1" dirty="0">
                <a:latin typeface="Traditional Arabic" pitchFamily="18" charset="-78"/>
                <a:ea typeface="Yu Mincho" pitchFamily="18" charset="-128"/>
                <a:cs typeface="Traditional Arabic" pitchFamily="18" charset="-78"/>
              </a:rPr>
              <a:t>الطاهات</a:t>
            </a:r>
            <a:endParaRPr lang="en-US" sz="2400" b="1" dirty="0">
              <a:latin typeface="Traditional Arabic" pitchFamily="18" charset="-78"/>
              <a:ea typeface="Yu Mincho" pitchFamily="18" charset="-128"/>
              <a:cs typeface="Traditional Arabic" pitchFamily="18" charset="-7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nSpc>
                <a:spcPct val="115000"/>
              </a:lnSpc>
              <a:spcBef>
                <a:spcPts val="0"/>
              </a:spcBef>
              <a:spcAft>
                <a:spcPts val="1000"/>
              </a:spcAft>
              <a:buNone/>
            </a:pPr>
            <a:r>
              <a:rPr lang="ar-SA" b="1" dirty="0">
                <a:latin typeface="Calibri"/>
                <a:ea typeface="Calibri"/>
                <a:cs typeface="Traditional Arabic"/>
              </a:rPr>
              <a:t>أولاً: تقييم شمولية بيانات التعداد (العد البعدي)</a:t>
            </a:r>
            <a:endParaRPr lang="en-US" sz="2000" dirty="0">
              <a:latin typeface="Calibri"/>
              <a:ea typeface="Calibri"/>
              <a:cs typeface="Arial"/>
            </a:endParaRPr>
          </a:p>
          <a:p>
            <a:pPr marL="0" indent="0" algn="just">
              <a:lnSpc>
                <a:spcPct val="115000"/>
              </a:lnSpc>
              <a:spcBef>
                <a:spcPts val="0"/>
              </a:spcBef>
              <a:spcAft>
                <a:spcPts val="1000"/>
              </a:spcAft>
              <a:buNone/>
            </a:pPr>
            <a:r>
              <a:rPr lang="ar-JO" sz="1900" dirty="0" smtClean="0">
                <a:latin typeface="Calibri"/>
                <a:ea typeface="Calibri"/>
                <a:cs typeface="Traditional Arabic"/>
              </a:rPr>
              <a:t>تم ضبط </a:t>
            </a:r>
            <a:r>
              <a:rPr lang="ar-JO" sz="1900" dirty="0">
                <a:latin typeface="Calibri"/>
                <a:ea typeface="Calibri"/>
                <a:cs typeface="Traditional Arabic"/>
              </a:rPr>
              <a:t>مرحلة العمل الميداني للتعداد العام للسكان والمساكن </a:t>
            </a:r>
            <a:r>
              <a:rPr lang="ar-JO" sz="1400" dirty="0">
                <a:latin typeface="Calibri"/>
                <a:ea typeface="Calibri"/>
                <a:cs typeface="Times New Roman"/>
              </a:rPr>
              <a:t>2015</a:t>
            </a:r>
            <a:r>
              <a:rPr lang="ar-JO" sz="1400" dirty="0">
                <a:latin typeface="Calibri"/>
                <a:ea typeface="Calibri"/>
                <a:cs typeface="Traditional Arabic"/>
              </a:rPr>
              <a:t> </a:t>
            </a:r>
            <a:r>
              <a:rPr lang="ar-JO" sz="1900" dirty="0">
                <a:latin typeface="Calibri"/>
                <a:ea typeface="Calibri"/>
                <a:cs typeface="Traditional Arabic"/>
              </a:rPr>
              <a:t>من قبل فريق الجودة من خلال التدقيق ومراقبة هذا العمل، حيث يتم اختيار عينات عشوائية من عمل كل جامع بيانات للتأكد من أن العمل يتم بالشكل الصحيح ويتم إجراء هذه العملية من قبل فريق </a:t>
            </a:r>
            <a:r>
              <a:rPr lang="ar-JO" sz="1900" dirty="0" smtClean="0">
                <a:latin typeface="Calibri"/>
                <a:ea typeface="Calibri"/>
                <a:cs typeface="Traditional Arabic"/>
              </a:rPr>
              <a:t>الجودة، </a:t>
            </a:r>
            <a:r>
              <a:rPr lang="ar-JO" sz="1900" dirty="0">
                <a:latin typeface="Calibri"/>
                <a:ea typeface="Calibri"/>
                <a:cs typeface="Traditional Arabic"/>
              </a:rPr>
              <a:t>إضافة إلى حضور بعض المقابلات لجمع البيانات ومشاهدة آلية طرح الأسئلة على المستجيب. ويجب عمل عد بعدي لما لأهميته في إعطاء صورة عن مدى دقة ومصداقية العمل وخاصة قياس التغطية والشمول للتعداد، ويتم اجراء مطابقة من خلال مقارنة تامة بين البيانات الواردة من العد البعدي وبين البيانات الواردة في العد الفعلي وعلى مستوى كل بلوك على حده لمعرفة نسبة الشمول للتعداد.</a:t>
            </a:r>
            <a:endParaRPr lang="en-US" sz="1900" dirty="0">
              <a:latin typeface="Calibri"/>
              <a:ea typeface="Calibri"/>
              <a:cs typeface="Arial"/>
            </a:endParaRPr>
          </a:p>
          <a:p>
            <a:pPr marL="0" indent="0" algn="just">
              <a:lnSpc>
                <a:spcPct val="115000"/>
              </a:lnSpc>
              <a:spcBef>
                <a:spcPts val="0"/>
              </a:spcBef>
              <a:spcAft>
                <a:spcPts val="1000"/>
              </a:spcAft>
              <a:buNone/>
            </a:pPr>
            <a:r>
              <a:rPr lang="ar-JO" sz="1900" dirty="0">
                <a:latin typeface="Traditional Arabic" pitchFamily="18" charset="-78"/>
                <a:ea typeface="Calibri"/>
                <a:cs typeface="Traditional Arabic" pitchFamily="18" charset="-78"/>
              </a:rPr>
              <a:t>ففي حال التعدادات قد تسقط بعض المناطق من التعداد أو بعض المساكن أو الأسر اما نتيجة لضعف في التحضير أو اسقاط متعمد من قبل القائمين على العمل الميداني ويتم إكتشاف ذلك عن طريق القيام بالعد البعدي الذي يلي مرحلة العمل الميداني بفترة محدودة غير </a:t>
            </a:r>
            <a:r>
              <a:rPr lang="ar-JO" sz="1900" dirty="0" smtClean="0">
                <a:latin typeface="Traditional Arabic" pitchFamily="18" charset="-78"/>
                <a:ea typeface="Calibri"/>
                <a:cs typeface="Traditional Arabic" pitchFamily="18" charset="-78"/>
              </a:rPr>
              <a:t>طويلة، </a:t>
            </a:r>
            <a:r>
              <a:rPr lang="ar-JO" sz="1900" dirty="0">
                <a:latin typeface="Traditional Arabic" pitchFamily="18" charset="-78"/>
                <a:ea typeface="Calibri"/>
                <a:cs typeface="Traditional Arabic" pitchFamily="18" charset="-78"/>
              </a:rPr>
              <a:t>حيث يقوم فريق الجودة بإجراء العد على نسبة محددة من المناطق والأسر المشمولة </a:t>
            </a:r>
            <a:r>
              <a:rPr lang="ar-JO" sz="1900" dirty="0" smtClean="0">
                <a:latin typeface="Traditional Arabic" pitchFamily="18" charset="-78"/>
                <a:ea typeface="Calibri"/>
                <a:cs typeface="Traditional Arabic" pitchFamily="18" charset="-78"/>
              </a:rPr>
              <a:t>بالعد، </a:t>
            </a:r>
            <a:r>
              <a:rPr lang="ar-JO" sz="1900" dirty="0">
                <a:latin typeface="Traditional Arabic" pitchFamily="18" charset="-78"/>
                <a:ea typeface="Calibri"/>
                <a:cs typeface="Traditional Arabic" pitchFamily="18" charset="-78"/>
              </a:rPr>
              <a:t>ويتم على أساسها تحديد نقص الشمول.</a:t>
            </a:r>
            <a:endParaRPr lang="en-US" sz="1900" dirty="0">
              <a:latin typeface="Traditional Arabic" pitchFamily="18" charset="-78"/>
              <a:ea typeface="Calibri"/>
              <a:cs typeface="Traditional Arabic" pitchFamily="18" charset="-78"/>
            </a:endParaRPr>
          </a:p>
          <a:p>
            <a:pPr marL="0" lvl="0" indent="0">
              <a:spcBef>
                <a:spcPts val="0"/>
              </a:spcBef>
              <a:buNone/>
            </a:pPr>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10</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تقييم بيانات التعداد</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600751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ar-SA" sz="3600" b="1" dirty="0">
                <a:latin typeface="Traditional Arabic" pitchFamily="18" charset="-78"/>
                <a:cs typeface="Traditional Arabic" pitchFamily="18" charset="-78"/>
              </a:rPr>
              <a:t>ثانياً: تقييم نوعية بيانات التعداد</a:t>
            </a:r>
            <a:endParaRPr lang="en-US" sz="3600" dirty="0">
              <a:latin typeface="Traditional Arabic" pitchFamily="18" charset="-78"/>
              <a:cs typeface="Traditional Arabic" pitchFamily="18" charset="-78"/>
            </a:endParaRPr>
          </a:p>
          <a:p>
            <a:pPr lvl="0" algn="just"/>
            <a:r>
              <a:rPr lang="ar-SA" sz="2600" b="1" dirty="0">
                <a:latin typeface="Traditional Arabic" pitchFamily="18" charset="-78"/>
                <a:cs typeface="Traditional Arabic" pitchFamily="18" charset="-78"/>
              </a:rPr>
              <a:t>فحص الاتساق الداخلي للبيانات</a:t>
            </a:r>
            <a:r>
              <a:rPr lang="ar-JO" sz="2600" dirty="0">
                <a:latin typeface="Traditional Arabic" pitchFamily="18" charset="-78"/>
                <a:cs typeface="Traditional Arabic" pitchFamily="18" charset="-78"/>
              </a:rPr>
              <a:t>: </a:t>
            </a:r>
            <a:r>
              <a:rPr lang="ar-JO" sz="2600" dirty="0" smtClean="0">
                <a:latin typeface="Traditional Arabic" pitchFamily="18" charset="-78"/>
                <a:cs typeface="Traditional Arabic" pitchFamily="18" charset="-78"/>
              </a:rPr>
              <a:t>تم </a:t>
            </a:r>
            <a:r>
              <a:rPr lang="ar-SA" sz="2600" dirty="0" smtClean="0">
                <a:latin typeface="Traditional Arabic" pitchFamily="18" charset="-78"/>
                <a:cs typeface="Traditional Arabic" pitchFamily="18" charset="-78"/>
              </a:rPr>
              <a:t>التأكد </a:t>
            </a:r>
            <a:r>
              <a:rPr lang="ar-SA" sz="2600" dirty="0">
                <a:latin typeface="Traditional Arabic" pitchFamily="18" charset="-78"/>
                <a:cs typeface="Traditional Arabic" pitchFamily="18" charset="-78"/>
              </a:rPr>
              <a:t>من شمولية إدخال جميع مناطق العد وجميع المباني والوحدات السكنية والأسر </a:t>
            </a:r>
            <a:r>
              <a:rPr lang="ar-SA" sz="2600" dirty="0" smtClean="0">
                <a:latin typeface="Traditional Arabic" pitchFamily="18" charset="-78"/>
                <a:cs typeface="Traditional Arabic" pitchFamily="18" charset="-78"/>
              </a:rPr>
              <a:t>والأفراد</a:t>
            </a:r>
            <a:r>
              <a:rPr lang="ar-JO" sz="2600" dirty="0" smtClean="0">
                <a:latin typeface="Traditional Arabic" pitchFamily="18" charset="-78"/>
                <a:cs typeface="Traditional Arabic" pitchFamily="18" charset="-78"/>
              </a:rPr>
              <a:t>، </a:t>
            </a:r>
            <a:r>
              <a:rPr lang="ar-JO" sz="2600" dirty="0">
                <a:latin typeface="Traditional Arabic" pitchFamily="18" charset="-78"/>
                <a:cs typeface="Traditional Arabic" pitchFamily="18" charset="-78"/>
              </a:rPr>
              <a:t>و</a:t>
            </a:r>
            <a:r>
              <a:rPr lang="ar-SA" sz="2600" dirty="0">
                <a:latin typeface="Traditional Arabic" pitchFamily="18" charset="-78"/>
                <a:cs typeface="Traditional Arabic" pitchFamily="18" charset="-78"/>
              </a:rPr>
              <a:t>فحص الاتساق الداخلي لبيانات كل وحدة، والآلية المتبعة تتمثل بإستخراج كشوف الأخطاء الاتساقية التي يجب تصحيحها أو البيانات المشكوك بها، والعمل على مراجعتها من قبل المختصين وتصحيحها اذا لزم الأمر. </a:t>
            </a:r>
            <a:endParaRPr lang="en-US" sz="2600" dirty="0">
              <a:latin typeface="Traditional Arabic" pitchFamily="18" charset="-78"/>
              <a:cs typeface="Traditional Arabic" pitchFamily="18" charset="-78"/>
            </a:endParaRPr>
          </a:p>
          <a:p>
            <a:pPr lvl="0" algn="just"/>
            <a:r>
              <a:rPr lang="ar-SA" sz="2600" b="1" dirty="0">
                <a:latin typeface="Traditional Arabic" pitchFamily="18" charset="-78"/>
                <a:cs typeface="Traditional Arabic" pitchFamily="18" charset="-78"/>
              </a:rPr>
              <a:t>فحص الاتساق الخارجي للبيانات</a:t>
            </a:r>
            <a:r>
              <a:rPr lang="ar-JO" sz="2600" b="1" dirty="0">
                <a:latin typeface="Traditional Arabic" pitchFamily="18" charset="-78"/>
                <a:cs typeface="Traditional Arabic" pitchFamily="18" charset="-78"/>
              </a:rPr>
              <a:t>: </a:t>
            </a:r>
            <a:r>
              <a:rPr lang="ar-JO" sz="2600" dirty="0" smtClean="0">
                <a:latin typeface="Traditional Arabic" pitchFamily="18" charset="-78"/>
                <a:cs typeface="Traditional Arabic" pitchFamily="18" charset="-78"/>
              </a:rPr>
              <a:t>تم </a:t>
            </a:r>
            <a:r>
              <a:rPr lang="ar-SA" sz="2600" dirty="0" smtClean="0">
                <a:latin typeface="Traditional Arabic" pitchFamily="18" charset="-78"/>
                <a:cs typeface="Traditional Arabic" pitchFamily="18" charset="-78"/>
              </a:rPr>
              <a:t>اجراء </a:t>
            </a:r>
            <a:r>
              <a:rPr lang="ar-SA" sz="2600" dirty="0">
                <a:latin typeface="Traditional Arabic" pitchFamily="18" charset="-78"/>
                <a:cs typeface="Traditional Arabic" pitchFamily="18" charset="-78"/>
              </a:rPr>
              <a:t>فحص الاتساق الخارجي عن طريق مقارنة بيانات ومؤشرات التعداد مع بيانات ومؤشرات التعداد السابق والمسوح التي بها مؤشرات مشتركة.</a:t>
            </a:r>
            <a:endParaRPr lang="en-US" sz="2600" dirty="0">
              <a:latin typeface="Traditional Arabic" pitchFamily="18" charset="-78"/>
              <a:cs typeface="Traditional Arabic" pitchFamily="18" charset="-78"/>
            </a:endParaRPr>
          </a:p>
          <a:p>
            <a:pPr lvl="0"/>
            <a:r>
              <a:rPr lang="ar-SA" sz="2600" b="1" dirty="0">
                <a:latin typeface="Traditional Arabic" pitchFamily="18" charset="-78"/>
                <a:cs typeface="Traditional Arabic" pitchFamily="18" charset="-78"/>
              </a:rPr>
              <a:t>التعامل</a:t>
            </a:r>
            <a:r>
              <a:rPr lang="ar-SA" sz="2400" b="1" dirty="0">
                <a:latin typeface="Traditional Arabic" pitchFamily="18" charset="-78"/>
                <a:cs typeface="Traditional Arabic" pitchFamily="18" charset="-78"/>
              </a:rPr>
              <a:t> </a:t>
            </a:r>
            <a:r>
              <a:rPr lang="ar-SA" sz="2600" b="1" dirty="0">
                <a:latin typeface="Traditional Arabic" pitchFamily="18" charset="-78"/>
                <a:cs typeface="Traditional Arabic" pitchFamily="18" charset="-78"/>
              </a:rPr>
              <a:t>مع البيانات الغير مكتملة ميدانياً من خلال مركز الاتصال</a:t>
            </a:r>
            <a:r>
              <a:rPr lang="ar-JO" sz="2600" dirty="0">
                <a:latin typeface="Traditional Arabic" pitchFamily="18" charset="-78"/>
                <a:cs typeface="Traditional Arabic" pitchFamily="18" charset="-78"/>
              </a:rPr>
              <a:t>: تم متابعة مركز الاتصال من قبل فريق الجودة والاطلاع على سير العمل فيه.</a:t>
            </a:r>
            <a:endParaRPr lang="en-US" sz="2600" dirty="0">
              <a:latin typeface="Traditional Arabic" pitchFamily="18" charset="-78"/>
              <a:cs typeface="Traditional Arabic" pitchFamily="18" charset="-78"/>
            </a:endParaRPr>
          </a:p>
          <a:p>
            <a:pPr marL="0" lvl="0" indent="0">
              <a:spcBef>
                <a:spcPts val="0"/>
              </a:spcBef>
              <a:buNone/>
            </a:pPr>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11</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تقييم بيانات التعداد</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439206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8"/>
            <a:ext cx="7485840" cy="4708525"/>
          </a:xfrm>
        </p:spPr>
        <p:txBody>
          <a:bodyPr>
            <a:normAutofit/>
          </a:bodyPr>
          <a:lstStyle/>
          <a:p>
            <a:pPr marL="0" indent="0">
              <a:lnSpc>
                <a:spcPct val="115000"/>
              </a:lnSpc>
              <a:spcBef>
                <a:spcPts val="0"/>
              </a:spcBef>
              <a:buNone/>
            </a:pPr>
            <a:r>
              <a:rPr lang="ar-SA" sz="2400" dirty="0">
                <a:latin typeface="Traditional Arabic" pitchFamily="18" charset="-78"/>
                <a:ea typeface="Calibri"/>
                <a:cs typeface="Traditional Arabic" pitchFamily="18" charset="-78"/>
              </a:rPr>
              <a:t>سلامة إجراء عمليات الحزم من حيث: </a:t>
            </a:r>
            <a:endParaRPr lang="en-US" sz="2400" dirty="0">
              <a:latin typeface="Traditional Arabic" pitchFamily="18" charset="-78"/>
              <a:ea typeface="Calibri"/>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Times New Roman"/>
                <a:cs typeface="Traditional Arabic" pitchFamily="18" charset="-78"/>
              </a:rPr>
              <a:t>توزيع البلوكات بطريقة </a:t>
            </a:r>
            <a:r>
              <a:rPr lang="ar-SA" sz="2400" dirty="0" smtClean="0">
                <a:latin typeface="Traditional Arabic" pitchFamily="18" charset="-78"/>
                <a:ea typeface="Times New Roman"/>
                <a:cs typeface="Traditional Arabic" pitchFamily="18" charset="-78"/>
              </a:rPr>
              <a:t>صحيحة</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Times New Roman"/>
                <a:cs typeface="Traditional Arabic" pitchFamily="18" charset="-78"/>
              </a:rPr>
              <a:t>الالتزام بحدود الأحياء أثناء عملية </a:t>
            </a:r>
            <a:r>
              <a:rPr lang="ar-SA" sz="2400" dirty="0" smtClean="0">
                <a:latin typeface="Traditional Arabic" pitchFamily="18" charset="-78"/>
                <a:ea typeface="Times New Roman"/>
                <a:cs typeface="Traditional Arabic" pitchFamily="18" charset="-78"/>
              </a:rPr>
              <a:t>الحزم</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Times New Roman"/>
                <a:cs typeface="Traditional Arabic" pitchFamily="18" charset="-78"/>
              </a:rPr>
              <a:t>سلامة عمل الأجهزة أثناء عملية الحزم من حيث </a:t>
            </a:r>
            <a:r>
              <a:rPr lang="ar-JO" sz="2400" dirty="0" smtClean="0">
                <a:latin typeface="Traditional Arabic" pitchFamily="18" charset="-78"/>
                <a:ea typeface="Times New Roman"/>
                <a:cs typeface="Traditional Arabic" pitchFamily="18" charset="-78"/>
              </a:rPr>
              <a:t>(</a:t>
            </a:r>
            <a:r>
              <a:rPr lang="ar-SA" sz="2400" dirty="0" smtClean="0">
                <a:latin typeface="Traditional Arabic" pitchFamily="18" charset="-78"/>
                <a:ea typeface="Times New Roman"/>
                <a:cs typeface="Traditional Arabic" pitchFamily="18" charset="-78"/>
              </a:rPr>
              <a:t>تحديد </a:t>
            </a:r>
            <a:r>
              <a:rPr lang="ar-SA" sz="2400" dirty="0">
                <a:latin typeface="Traditional Arabic" pitchFamily="18" charset="-78"/>
                <a:ea typeface="Times New Roman"/>
                <a:cs typeface="Traditional Arabic" pitchFamily="18" charset="-78"/>
              </a:rPr>
              <a:t>الموقع، </a:t>
            </a:r>
            <a:r>
              <a:rPr lang="ar-SA" sz="2400" dirty="0" smtClean="0">
                <a:latin typeface="Traditional Arabic" pitchFamily="18" charset="-78"/>
                <a:ea typeface="Times New Roman"/>
                <a:cs typeface="Traditional Arabic" pitchFamily="18" charset="-78"/>
              </a:rPr>
              <a:t>حدود </a:t>
            </a:r>
            <a:r>
              <a:rPr lang="ar-SA" sz="2400" dirty="0">
                <a:latin typeface="Traditional Arabic" pitchFamily="18" charset="-78"/>
                <a:ea typeface="Times New Roman"/>
                <a:cs typeface="Traditional Arabic" pitchFamily="18" charset="-78"/>
              </a:rPr>
              <a:t>البلوك، وضوح شاشة الجهاز أثناء عمليات الحزم، </a:t>
            </a:r>
            <a:r>
              <a:rPr lang="ar-JO" sz="2400" dirty="0" smtClean="0">
                <a:latin typeface="Traditional Arabic" pitchFamily="18" charset="-78"/>
                <a:ea typeface="Times New Roman"/>
                <a:cs typeface="Traditional Arabic" pitchFamily="18" charset="-78"/>
              </a:rPr>
              <a:t>و</a:t>
            </a:r>
            <a:r>
              <a:rPr lang="ar-SA" sz="2400" dirty="0" smtClean="0">
                <a:latin typeface="Traditional Arabic" pitchFamily="18" charset="-78"/>
                <a:ea typeface="Times New Roman"/>
                <a:cs typeface="Traditional Arabic" pitchFamily="18" charset="-78"/>
              </a:rPr>
              <a:t>تناقل البيانات</a:t>
            </a:r>
            <a:r>
              <a:rPr lang="ar-JO" sz="2400" dirty="0" smtClean="0">
                <a:latin typeface="Traditional Arabic" pitchFamily="18" charset="-78"/>
                <a:ea typeface="Times New Roman"/>
                <a:cs typeface="Traditional Arabic" pitchFamily="18" charset="-78"/>
              </a:rPr>
              <a:t>)</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Times New Roman"/>
                <a:cs typeface="Traditional Arabic" pitchFamily="18" charset="-78"/>
              </a:rPr>
              <a:t>توزيع الأدوار بين المستويات الوظيفية المختلفة أثناء عمليات </a:t>
            </a:r>
            <a:r>
              <a:rPr lang="ar-SA" sz="2400" dirty="0" smtClean="0">
                <a:latin typeface="Traditional Arabic" pitchFamily="18" charset="-78"/>
                <a:ea typeface="Times New Roman"/>
                <a:cs typeface="Traditional Arabic" pitchFamily="18" charset="-78"/>
              </a:rPr>
              <a:t>الحزم</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Calibri"/>
                <a:cs typeface="Traditional Arabic" pitchFamily="18" charset="-78"/>
              </a:rPr>
              <a:t>شمولية عمليات </a:t>
            </a:r>
            <a:r>
              <a:rPr lang="ar-SA" sz="2400" dirty="0" smtClean="0">
                <a:latin typeface="Traditional Arabic" pitchFamily="18" charset="-78"/>
                <a:ea typeface="Calibri"/>
                <a:cs typeface="Traditional Arabic" pitchFamily="18" charset="-78"/>
              </a:rPr>
              <a:t>الحزم</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Calibri"/>
                <a:cs typeface="Traditional Arabic" pitchFamily="18" charset="-78"/>
              </a:rPr>
              <a:t>تقسيم البلوكات </a:t>
            </a:r>
            <a:r>
              <a:rPr lang="ar-SA" sz="2400" dirty="0">
                <a:latin typeface="Traditional Arabic" pitchFamily="18" charset="-78"/>
                <a:ea typeface="Times New Roman"/>
                <a:cs typeface="Traditional Arabic" pitchFamily="18" charset="-78"/>
              </a:rPr>
              <a:t>بطريقة صحيحة أثناء عمليات </a:t>
            </a:r>
            <a:r>
              <a:rPr lang="ar-SA" sz="2400" dirty="0" smtClean="0">
                <a:latin typeface="Traditional Arabic" pitchFamily="18" charset="-78"/>
                <a:ea typeface="Times New Roman"/>
                <a:cs typeface="Traditional Arabic" pitchFamily="18" charset="-78"/>
              </a:rPr>
              <a:t>الحزم</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Calibri"/>
                <a:cs typeface="Traditional Arabic" pitchFamily="18" charset="-78"/>
              </a:rPr>
              <a:t>تدقيق عمليات الحزم وفق بيانات </a:t>
            </a:r>
            <a:r>
              <a:rPr lang="en-US" sz="1800" dirty="0" smtClean="0">
                <a:latin typeface="Times New Roman" pitchFamily="18" charset="0"/>
                <a:ea typeface="Times New Roman"/>
                <a:cs typeface="Times New Roman" pitchFamily="18" charset="0"/>
              </a:rPr>
              <a:t>GIS</a:t>
            </a:r>
            <a:r>
              <a:rPr lang="en-US" sz="1800" dirty="0" smtClean="0">
                <a:latin typeface="Traditional Arabic" pitchFamily="18" charset="-78"/>
                <a:ea typeface="Calibri"/>
                <a:cs typeface="Traditional Arabic" pitchFamily="18" charset="-78"/>
              </a:rPr>
              <a:t> </a:t>
            </a:r>
            <a:r>
              <a:rPr lang="ar-JO" sz="1800" dirty="0" smtClean="0">
                <a:latin typeface="Traditional Arabic" pitchFamily="18" charset="-78"/>
                <a:ea typeface="Calibri"/>
                <a:cs typeface="Traditional Arabic" pitchFamily="18" charset="-78"/>
              </a:rPr>
              <a:t> </a:t>
            </a:r>
            <a:r>
              <a:rPr lang="ar-SA" sz="2400" dirty="0" smtClean="0">
                <a:latin typeface="Traditional Arabic" pitchFamily="18" charset="-78"/>
                <a:ea typeface="Calibri"/>
                <a:cs typeface="Traditional Arabic" pitchFamily="18" charset="-78"/>
              </a:rPr>
              <a:t>ومطابقته</a:t>
            </a:r>
            <a:r>
              <a:rPr lang="ar-SA" sz="2400" dirty="0" smtClean="0">
                <a:latin typeface="Traditional Arabic" pitchFamily="18" charset="-78"/>
                <a:ea typeface="Times New Roman"/>
                <a:cs typeface="Traditional Arabic" pitchFamily="18" charset="-78"/>
              </a:rPr>
              <a:t>ا </a:t>
            </a:r>
            <a:r>
              <a:rPr lang="ar-SA" sz="2400" dirty="0">
                <a:latin typeface="Traditional Arabic" pitchFamily="18" charset="-78"/>
                <a:ea typeface="Times New Roman"/>
                <a:cs typeface="Traditional Arabic" pitchFamily="18" charset="-78"/>
              </a:rPr>
              <a:t>للواقع بعد إجراء عمليات </a:t>
            </a:r>
            <a:r>
              <a:rPr lang="ar-SA" sz="2400" dirty="0" smtClean="0">
                <a:latin typeface="Traditional Arabic" pitchFamily="18" charset="-78"/>
                <a:ea typeface="Times New Roman"/>
                <a:cs typeface="Traditional Arabic" pitchFamily="18" charset="-78"/>
              </a:rPr>
              <a:t>الحزم</a:t>
            </a:r>
            <a:endParaRPr lang="en-US" sz="2400" dirty="0">
              <a:latin typeface="Traditional Arabic" pitchFamily="18" charset="-78"/>
              <a:ea typeface="Times New Roman"/>
              <a:cs typeface="Traditional Arabic" pitchFamily="18" charset="-78"/>
            </a:endParaRPr>
          </a:p>
          <a:p>
            <a:pPr lvl="0">
              <a:spcBef>
                <a:spcPts val="0"/>
              </a:spcBef>
              <a:buSzPts val="1200"/>
              <a:buFont typeface="Times New Roman"/>
              <a:buAutoNum type="arabicPeriod"/>
            </a:pPr>
            <a:r>
              <a:rPr lang="ar-SA" sz="2400" dirty="0">
                <a:latin typeface="Traditional Arabic" pitchFamily="18" charset="-78"/>
                <a:ea typeface="Calibri"/>
                <a:cs typeface="Traditional Arabic" pitchFamily="18" charset="-78"/>
              </a:rPr>
              <a:t>التأكد من تواجد أفرقة الحزم حسب التوزيع المعد لها </a:t>
            </a:r>
            <a:r>
              <a:rPr lang="ar-SA" sz="2400" dirty="0" smtClean="0">
                <a:latin typeface="Traditional Arabic" pitchFamily="18" charset="-78"/>
                <a:ea typeface="Calibri"/>
                <a:cs typeface="Traditional Arabic" pitchFamily="18" charset="-78"/>
              </a:rPr>
              <a:t>مسبقاً</a:t>
            </a:r>
            <a:endParaRPr lang="en-US" sz="2400" dirty="0">
              <a:latin typeface="Traditional Arabic" pitchFamily="18" charset="-78"/>
              <a:ea typeface="Times New Roman"/>
              <a:cs typeface="Traditional Arabic" pitchFamily="18" charset="-78"/>
            </a:endParaRPr>
          </a:p>
          <a:p>
            <a:pPr marL="0" lvl="0" indent="0">
              <a:spcBef>
                <a:spcPts val="0"/>
              </a:spcBef>
              <a:buNone/>
            </a:pPr>
            <a:endParaRPr lang="en-US" sz="2400" dirty="0">
              <a:latin typeface="Traditional Arabic" pitchFamily="18" charset="-78"/>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12</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الجودة في مرحلة الحزم</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153501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9"/>
            <a:ext cx="7485840" cy="3556296"/>
          </a:xfrm>
        </p:spPr>
        <p:txBody>
          <a:bodyPr>
            <a:normAutofit/>
          </a:bodyPr>
          <a:lstStyle/>
          <a:p>
            <a:pPr marL="0" indent="0">
              <a:lnSpc>
                <a:spcPct val="115000"/>
              </a:lnSpc>
              <a:spcBef>
                <a:spcPts val="0"/>
              </a:spcBef>
              <a:spcAft>
                <a:spcPts val="1000"/>
              </a:spcAft>
              <a:buNone/>
            </a:pPr>
            <a:r>
              <a:rPr lang="ar-SA" b="1" dirty="0">
                <a:latin typeface="Traditional Arabic" pitchFamily="18" charset="-78"/>
                <a:ea typeface="Calibri"/>
                <a:cs typeface="Traditional Arabic" pitchFamily="18" charset="-78"/>
              </a:rPr>
              <a:t>مصادر الخطأ أثناء الحزم</a:t>
            </a:r>
            <a:endParaRPr lang="en-US" b="1" dirty="0">
              <a:latin typeface="Traditional Arabic" pitchFamily="18" charset="-78"/>
              <a:ea typeface="Calibri"/>
              <a:cs typeface="Traditional Arabic" pitchFamily="18" charset="-78"/>
            </a:endParaRPr>
          </a:p>
          <a:p>
            <a:pPr lvl="0">
              <a:spcBef>
                <a:spcPts val="0"/>
              </a:spcBef>
              <a:buSzPts val="1200"/>
              <a:buFont typeface="Times New Roman"/>
              <a:buAutoNum type="arabicParenR"/>
            </a:pPr>
            <a:r>
              <a:rPr lang="ar-JO" sz="2400" dirty="0" smtClean="0">
                <a:latin typeface="Times New Roman"/>
                <a:ea typeface="Times New Roman"/>
                <a:cs typeface="Traditional Arabic"/>
              </a:rPr>
              <a:t>تجاوز </a:t>
            </a:r>
            <a:r>
              <a:rPr lang="ar-JO" sz="2400" dirty="0">
                <a:latin typeface="Times New Roman"/>
                <a:ea typeface="Times New Roman"/>
                <a:cs typeface="Traditional Arabic"/>
              </a:rPr>
              <a:t>حدود الحي خلال العمل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تقسيم البلوكات بطريقة خاطئة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أخطاء تراسل البيانات </a:t>
            </a:r>
            <a:endParaRPr lang="en-US" sz="1800" dirty="0">
              <a:latin typeface="Times New Roman"/>
              <a:ea typeface="Times New Roman"/>
            </a:endParaRPr>
          </a:p>
          <a:p>
            <a:pPr lvl="0">
              <a:spcBef>
                <a:spcPts val="0"/>
              </a:spcBef>
              <a:buSzPts val="1200"/>
              <a:buFont typeface="Times New Roman"/>
              <a:buAutoNum type="arabicParenR"/>
            </a:pPr>
            <a:r>
              <a:rPr lang="ar-SA" sz="2400" dirty="0">
                <a:latin typeface="Times New Roman"/>
                <a:ea typeface="Times New Roman"/>
                <a:cs typeface="Traditional Arabic"/>
              </a:rPr>
              <a:t>أخطاء تحديد الموقع بإستخدام ا</a:t>
            </a:r>
            <a:r>
              <a:rPr lang="ar-JO" sz="2400" dirty="0">
                <a:latin typeface="Times New Roman"/>
                <a:ea typeface="Times New Roman"/>
                <a:cs typeface="Traditional Arabic"/>
              </a:rPr>
              <a:t>لجهاز اللوحي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عدم حزم بعض البلوكات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تداخل العمل بين </a:t>
            </a:r>
            <a:r>
              <a:rPr lang="ar-JO" sz="2400" dirty="0" smtClean="0">
                <a:latin typeface="Times New Roman"/>
                <a:ea typeface="Times New Roman"/>
                <a:cs typeface="Traditional Arabic"/>
              </a:rPr>
              <a:t>الأفرقة</a:t>
            </a:r>
            <a:endParaRPr lang="en-US" sz="1600" dirty="0">
              <a:latin typeface="Calibri"/>
              <a:ea typeface="Calibri"/>
              <a:cs typeface="Arial"/>
            </a:endParaRPr>
          </a:p>
          <a:p>
            <a:pPr marL="0" lvl="0" indent="0">
              <a:spcBef>
                <a:spcPts val="0"/>
              </a:spcBef>
              <a:buNone/>
            </a:pPr>
            <a:endParaRPr lang="en-US" sz="2400" dirty="0">
              <a:latin typeface="Traditional Arabic" pitchFamily="18" charset="-78"/>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13</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الجودة في مرحلة الحزم</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77762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8"/>
            <a:ext cx="7485840" cy="4708525"/>
          </a:xfrm>
        </p:spPr>
        <p:txBody>
          <a:bodyPr>
            <a:normAutofit/>
          </a:bodyPr>
          <a:lstStyle/>
          <a:p>
            <a:pPr marL="0" indent="0">
              <a:lnSpc>
                <a:spcPct val="115000"/>
              </a:lnSpc>
              <a:spcBef>
                <a:spcPts val="0"/>
              </a:spcBef>
              <a:spcAft>
                <a:spcPts val="1000"/>
              </a:spcAft>
              <a:buNone/>
            </a:pPr>
            <a:r>
              <a:rPr lang="ar-SA" sz="2800" dirty="0" smtClean="0">
                <a:latin typeface="Traditional Arabic" pitchFamily="18" charset="-78"/>
                <a:ea typeface="Calibri"/>
                <a:cs typeface="Traditional Arabic" pitchFamily="18" charset="-78"/>
              </a:rPr>
              <a:t>تش</a:t>
            </a:r>
            <a:r>
              <a:rPr lang="ar-JO" sz="2800" dirty="0" smtClean="0">
                <a:latin typeface="Traditional Arabic" pitchFamily="18" charset="-78"/>
                <a:ea typeface="Calibri"/>
                <a:cs typeface="Traditional Arabic" pitchFamily="18" charset="-78"/>
              </a:rPr>
              <a:t>ت</a:t>
            </a:r>
            <a:r>
              <a:rPr lang="ar-SA" sz="2800" dirty="0" smtClean="0">
                <a:latin typeface="Traditional Arabic" pitchFamily="18" charset="-78"/>
                <a:ea typeface="Calibri"/>
                <a:cs typeface="Traditional Arabic" pitchFamily="18" charset="-78"/>
              </a:rPr>
              <a:t>مل </a:t>
            </a:r>
            <a:r>
              <a:rPr lang="ar-SA" sz="2800" dirty="0">
                <a:latin typeface="Traditional Arabic" pitchFamily="18" charset="-78"/>
                <a:ea typeface="Calibri"/>
                <a:cs typeface="Traditional Arabic" pitchFamily="18" charset="-78"/>
              </a:rPr>
              <a:t>عمليات الجودة أثناء الحصر على العمليات التالية: </a:t>
            </a:r>
            <a:endParaRPr lang="en-US" sz="2800" dirty="0">
              <a:latin typeface="Traditional Arabic" pitchFamily="18" charset="-78"/>
              <a:ea typeface="Calibri"/>
              <a:cs typeface="Traditional Arabic" pitchFamily="18" charset="-78"/>
            </a:endParaRPr>
          </a:p>
          <a:p>
            <a:pPr lvl="0" algn="just">
              <a:spcBef>
                <a:spcPts val="0"/>
              </a:spcBef>
              <a:buSzPts val="1200"/>
              <a:buFont typeface="Times New Roman"/>
              <a:buAutoNum type="arabicPeriod"/>
            </a:pPr>
            <a:r>
              <a:rPr lang="ar-JO" sz="2800" dirty="0" smtClean="0">
                <a:latin typeface="Traditional Arabic" pitchFamily="18" charset="-78"/>
                <a:ea typeface="Times New Roman"/>
                <a:cs typeface="Traditional Arabic" pitchFamily="18" charset="-78"/>
              </a:rPr>
              <a:t>تم </a:t>
            </a:r>
            <a:r>
              <a:rPr lang="ar-SA" sz="2800" dirty="0" smtClean="0">
                <a:latin typeface="Traditional Arabic" pitchFamily="18" charset="-78"/>
                <a:ea typeface="Times New Roman"/>
                <a:cs typeface="Traditional Arabic" pitchFamily="18" charset="-78"/>
              </a:rPr>
              <a:t>التأكد </a:t>
            </a:r>
            <a:r>
              <a:rPr lang="ar-SA" sz="2800" dirty="0">
                <a:latin typeface="Traditional Arabic" pitchFamily="18" charset="-78"/>
                <a:ea typeface="Times New Roman"/>
                <a:cs typeface="Traditional Arabic" pitchFamily="18" charset="-78"/>
              </a:rPr>
              <a:t>من توزيع الفرق بشكل جيد</a:t>
            </a:r>
            <a:r>
              <a:rPr lang="ar-JO" sz="2800" dirty="0">
                <a:latin typeface="Traditional Arabic" pitchFamily="18" charset="-78"/>
                <a:ea typeface="Times New Roman"/>
                <a:cs typeface="Traditional Arabic" pitchFamily="18" charset="-78"/>
              </a:rPr>
              <a:t> أثناء </a:t>
            </a:r>
            <a:r>
              <a:rPr lang="ar-JO" sz="2800" dirty="0" smtClean="0">
                <a:latin typeface="Traditional Arabic" pitchFamily="18" charset="-78"/>
                <a:ea typeface="Times New Roman"/>
                <a:cs typeface="Traditional Arabic" pitchFamily="18" charset="-78"/>
              </a:rPr>
              <a:t>العمليات</a:t>
            </a:r>
            <a:r>
              <a:rPr lang="ar-SA" sz="2800" dirty="0" smtClean="0">
                <a:latin typeface="Traditional Arabic" pitchFamily="18" charset="-78"/>
                <a:ea typeface="Times New Roman"/>
                <a:cs typeface="Traditional Arabic" pitchFamily="18" charset="-78"/>
              </a:rPr>
              <a:t> </a:t>
            </a:r>
            <a:endParaRPr lang="en-US" sz="2800" dirty="0">
              <a:latin typeface="Traditional Arabic" pitchFamily="18" charset="-78"/>
              <a:ea typeface="Times New Roman"/>
              <a:cs typeface="Traditional Arabic" pitchFamily="18" charset="-78"/>
            </a:endParaRPr>
          </a:p>
          <a:p>
            <a:pPr lvl="0" algn="just">
              <a:spcBef>
                <a:spcPts val="0"/>
              </a:spcBef>
              <a:buSzPts val="1200"/>
              <a:buFont typeface="Times New Roman"/>
              <a:buAutoNum type="arabicPeriod"/>
            </a:pPr>
            <a:r>
              <a:rPr lang="ar-JO" sz="2800" dirty="0" smtClean="0">
                <a:latin typeface="Traditional Arabic" pitchFamily="18" charset="-78"/>
                <a:ea typeface="Times New Roman"/>
                <a:cs typeface="Traditional Arabic" pitchFamily="18" charset="-78"/>
              </a:rPr>
              <a:t>تم التأكد </a:t>
            </a:r>
            <a:r>
              <a:rPr lang="ar-JO" sz="2800" dirty="0">
                <a:latin typeface="Traditional Arabic" pitchFamily="18" charset="-78"/>
                <a:ea typeface="Times New Roman"/>
                <a:cs typeface="Traditional Arabic" pitchFamily="18" charset="-78"/>
              </a:rPr>
              <a:t>من الإنجاز اليومي للفرق وفق الفترة الزمنية الل</a:t>
            </a:r>
            <a:r>
              <a:rPr lang="ar-SA" sz="2800" dirty="0">
                <a:latin typeface="Traditional Arabic" pitchFamily="18" charset="-78"/>
                <a:ea typeface="Times New Roman"/>
                <a:cs typeface="Traditional Arabic" pitchFamily="18" charset="-78"/>
              </a:rPr>
              <a:t>ازمة لإجراء عمليات الحصر </a:t>
            </a:r>
            <a:r>
              <a:rPr lang="ar-SA" sz="2800" dirty="0" smtClean="0">
                <a:latin typeface="Traditional Arabic" pitchFamily="18" charset="-78"/>
                <a:ea typeface="Times New Roman"/>
                <a:cs typeface="Traditional Arabic" pitchFamily="18" charset="-78"/>
              </a:rPr>
              <a:t>للبلوك</a:t>
            </a:r>
            <a:endParaRPr lang="en-US" sz="2800" dirty="0">
              <a:latin typeface="Traditional Arabic" pitchFamily="18" charset="-78"/>
              <a:ea typeface="Times New Roman"/>
              <a:cs typeface="Traditional Arabic" pitchFamily="18" charset="-78"/>
            </a:endParaRPr>
          </a:p>
          <a:p>
            <a:pPr lvl="0" algn="just">
              <a:spcBef>
                <a:spcPts val="0"/>
              </a:spcBef>
              <a:buSzPts val="1200"/>
              <a:buFont typeface="Times New Roman"/>
              <a:buAutoNum type="arabicPeriod"/>
            </a:pPr>
            <a:r>
              <a:rPr lang="ar-JO" sz="2800" dirty="0" smtClean="0">
                <a:latin typeface="Traditional Arabic" pitchFamily="18" charset="-78"/>
                <a:ea typeface="Times New Roman"/>
                <a:cs typeface="Traditional Arabic" pitchFamily="18" charset="-78"/>
              </a:rPr>
              <a:t>تم التأكد </a:t>
            </a:r>
            <a:r>
              <a:rPr lang="ar-JO" sz="2800" dirty="0">
                <a:latin typeface="Traditional Arabic" pitchFamily="18" charset="-78"/>
                <a:ea typeface="Times New Roman"/>
                <a:cs typeface="Traditional Arabic" pitchFamily="18" charset="-78"/>
              </a:rPr>
              <a:t>من عملية تراسل</a:t>
            </a:r>
            <a:r>
              <a:rPr lang="ar-SA" sz="2800" dirty="0">
                <a:latin typeface="Traditional Arabic" pitchFamily="18" charset="-78"/>
                <a:ea typeface="Times New Roman"/>
                <a:cs typeface="Traditional Arabic" pitchFamily="18" charset="-78"/>
              </a:rPr>
              <a:t> البيانات بشكل سليم وعدم </a:t>
            </a:r>
            <a:r>
              <a:rPr lang="ar-SA" sz="2800" dirty="0" smtClean="0">
                <a:latin typeface="Traditional Arabic" pitchFamily="18" charset="-78"/>
                <a:ea typeface="Times New Roman"/>
                <a:cs typeface="Traditional Arabic" pitchFamily="18" charset="-78"/>
              </a:rPr>
              <a:t>ضياعها</a:t>
            </a:r>
            <a:endParaRPr lang="en-US" sz="2800" dirty="0">
              <a:latin typeface="Traditional Arabic" pitchFamily="18" charset="-78"/>
              <a:ea typeface="Times New Roman"/>
              <a:cs typeface="Traditional Arabic" pitchFamily="18" charset="-78"/>
            </a:endParaRPr>
          </a:p>
          <a:p>
            <a:pPr lvl="0" algn="just">
              <a:spcBef>
                <a:spcPts val="0"/>
              </a:spcBef>
              <a:buSzPts val="1200"/>
              <a:buFont typeface="Times New Roman"/>
              <a:buAutoNum type="arabicPeriod"/>
            </a:pPr>
            <a:r>
              <a:rPr lang="ar-JO" sz="2800" dirty="0" smtClean="0">
                <a:latin typeface="Traditional Arabic" pitchFamily="18" charset="-78"/>
                <a:ea typeface="Times New Roman"/>
                <a:cs typeface="Traditional Arabic" pitchFamily="18" charset="-78"/>
              </a:rPr>
              <a:t>تم التأكد </a:t>
            </a:r>
            <a:r>
              <a:rPr lang="ar-JO" sz="2800" dirty="0">
                <a:latin typeface="Traditional Arabic" pitchFamily="18" charset="-78"/>
                <a:ea typeface="Times New Roman"/>
                <a:cs typeface="Traditional Arabic" pitchFamily="18" charset="-78"/>
              </a:rPr>
              <a:t>من عدم وجود مشاكل في تصميم الاستبانة</a:t>
            </a:r>
            <a:r>
              <a:rPr lang="ar-SA" sz="2800" dirty="0">
                <a:latin typeface="Traditional Arabic" pitchFamily="18" charset="-78"/>
                <a:ea typeface="Times New Roman"/>
                <a:cs typeface="Traditional Arabic" pitchFamily="18" charset="-78"/>
              </a:rPr>
              <a:t>،</a:t>
            </a:r>
            <a:r>
              <a:rPr lang="ar-JO" sz="2800" dirty="0">
                <a:latin typeface="Traditional Arabic" pitchFamily="18" charset="-78"/>
                <a:ea typeface="Times New Roman"/>
                <a:cs typeface="Traditional Arabic" pitchFamily="18" charset="-78"/>
              </a:rPr>
              <a:t> ورصد المشاكل التي تظهر في محاولة لإيجاد حلول </a:t>
            </a:r>
            <a:r>
              <a:rPr lang="ar-JO" sz="2800" dirty="0" smtClean="0">
                <a:latin typeface="Traditional Arabic" pitchFamily="18" charset="-78"/>
                <a:ea typeface="Times New Roman"/>
                <a:cs typeface="Traditional Arabic" pitchFamily="18" charset="-78"/>
              </a:rPr>
              <a:t>لذلك</a:t>
            </a:r>
            <a:endParaRPr lang="en-US" sz="2800" dirty="0">
              <a:latin typeface="Traditional Arabic" pitchFamily="18" charset="-78"/>
              <a:ea typeface="Times New Roman"/>
              <a:cs typeface="Traditional Arabic" pitchFamily="18" charset="-78"/>
            </a:endParaRPr>
          </a:p>
          <a:p>
            <a:pPr marL="0" lvl="0" indent="0">
              <a:spcBef>
                <a:spcPts val="0"/>
              </a:spcBef>
              <a:buNone/>
            </a:pPr>
            <a:endParaRPr lang="en-US" sz="2400" dirty="0">
              <a:latin typeface="Traditional Arabic" pitchFamily="18" charset="-78"/>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14</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الجودة في </a:t>
            </a: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مرحلة الحصر</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1782365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8"/>
            <a:ext cx="7485840" cy="4708525"/>
          </a:xfrm>
        </p:spPr>
        <p:txBody>
          <a:bodyPr>
            <a:normAutofit/>
          </a:bodyPr>
          <a:lstStyle/>
          <a:p>
            <a:pPr marL="0" indent="0">
              <a:lnSpc>
                <a:spcPts val="1700"/>
              </a:lnSpc>
              <a:spcBef>
                <a:spcPts val="0"/>
              </a:spcBef>
              <a:spcAft>
                <a:spcPts val="1000"/>
              </a:spcAft>
              <a:buNone/>
            </a:pPr>
            <a:endParaRPr lang="ar-JO" b="1" dirty="0" smtClean="0">
              <a:latin typeface="Traditional Arabic" pitchFamily="18" charset="-78"/>
              <a:ea typeface="Calibri"/>
              <a:cs typeface="Traditional Arabic" pitchFamily="18" charset="-78"/>
            </a:endParaRPr>
          </a:p>
          <a:p>
            <a:pPr marL="0" indent="0">
              <a:lnSpc>
                <a:spcPts val="1700"/>
              </a:lnSpc>
              <a:spcBef>
                <a:spcPts val="0"/>
              </a:spcBef>
              <a:spcAft>
                <a:spcPts val="1000"/>
              </a:spcAft>
              <a:buNone/>
            </a:pPr>
            <a:r>
              <a:rPr lang="ar-SA" b="1" dirty="0" smtClean="0">
                <a:latin typeface="Traditional Arabic" pitchFamily="18" charset="-78"/>
                <a:ea typeface="Calibri"/>
                <a:cs typeface="Traditional Arabic" pitchFamily="18" charset="-78"/>
              </a:rPr>
              <a:t>مصادر </a:t>
            </a:r>
            <a:r>
              <a:rPr lang="ar-SA" b="1" dirty="0">
                <a:latin typeface="Traditional Arabic" pitchFamily="18" charset="-78"/>
                <a:ea typeface="Calibri"/>
                <a:cs typeface="Traditional Arabic" pitchFamily="18" charset="-78"/>
              </a:rPr>
              <a:t>الخطأ أثناء الحصر</a:t>
            </a:r>
            <a:endParaRPr lang="en-US" b="1" dirty="0">
              <a:latin typeface="Traditional Arabic" pitchFamily="18" charset="-78"/>
              <a:ea typeface="Calibri"/>
              <a:cs typeface="Traditional Arabic" pitchFamily="18" charset="-78"/>
            </a:endParaRPr>
          </a:p>
          <a:p>
            <a:pPr lvl="0">
              <a:spcBef>
                <a:spcPts val="0"/>
              </a:spcBef>
              <a:buSzPts val="1200"/>
              <a:buFont typeface="Times New Roman"/>
              <a:buAutoNum type="arabicParenR"/>
            </a:pPr>
            <a:r>
              <a:rPr lang="ar-JO" sz="2400" dirty="0">
                <a:latin typeface="Times New Roman"/>
                <a:ea typeface="Times New Roman"/>
                <a:cs typeface="Traditional Arabic"/>
              </a:rPr>
              <a:t>سقوط بعض المساكن والمنشآت من العد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ورود أخطاء في تسجيل المعلومات حول الأسر والمنشآت</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ورود أخطاء في الحزم للمنطقة المنوي حصرها </a:t>
            </a:r>
            <a:endParaRPr lang="en-US" sz="1800" dirty="0">
              <a:latin typeface="Times New Roman"/>
              <a:ea typeface="Times New Roman"/>
            </a:endParaRPr>
          </a:p>
          <a:p>
            <a:pPr lvl="0">
              <a:spcBef>
                <a:spcPts val="0"/>
              </a:spcBef>
              <a:buSzPts val="1200"/>
              <a:buFont typeface="Times New Roman"/>
              <a:buAutoNum type="arabicParenR"/>
            </a:pPr>
            <a:r>
              <a:rPr lang="ar-JO" sz="2400" dirty="0">
                <a:latin typeface="Times New Roman"/>
                <a:ea typeface="Times New Roman"/>
                <a:cs typeface="Traditional Arabic"/>
              </a:rPr>
              <a:t>عدم التنسيق بين الباحثين في نفس منطقة العمل </a:t>
            </a:r>
            <a:endParaRPr lang="ar-JO" sz="2400" dirty="0" smtClean="0">
              <a:latin typeface="Times New Roman"/>
              <a:ea typeface="Times New Roman"/>
              <a:cs typeface="Traditional Arabic"/>
            </a:endParaRPr>
          </a:p>
          <a:p>
            <a:pPr>
              <a:spcBef>
                <a:spcPts val="0"/>
              </a:spcBef>
              <a:buSzPts val="1200"/>
              <a:buFont typeface="Times New Roman"/>
              <a:buAutoNum type="arabicParenR"/>
            </a:pPr>
            <a:r>
              <a:rPr lang="ar-JO" sz="2400" dirty="0">
                <a:ea typeface="Times New Roman"/>
                <a:cs typeface="Traditional Arabic"/>
              </a:rPr>
              <a:t>وجود أعطال في تراسل البيانات</a:t>
            </a:r>
            <a:r>
              <a:rPr lang="ar-JO" sz="2400" b="1" dirty="0">
                <a:ea typeface="Times New Roman"/>
                <a:cs typeface="Traditional Arabic"/>
              </a:rPr>
              <a:t> </a:t>
            </a:r>
            <a:endParaRPr lang="en-US" sz="2400" dirty="0">
              <a:latin typeface="Traditional Arabic" pitchFamily="18" charset="-78"/>
              <a:cs typeface="Traditional Arabic" pitchFamily="18" charset="-78"/>
            </a:endParaRPr>
          </a:p>
          <a:p>
            <a:pPr marL="0" lvl="0" indent="0">
              <a:spcBef>
                <a:spcPts val="0"/>
              </a:spcBef>
              <a:buSzPts val="1200"/>
              <a:buNone/>
            </a:pPr>
            <a:endParaRPr lang="en-US" sz="1800" dirty="0">
              <a:latin typeface="Times New Roman"/>
              <a:ea typeface="Times New Roman"/>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15</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الجودة في </a:t>
            </a: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مرحلة الحصر</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418127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8"/>
            <a:ext cx="7485840" cy="4708525"/>
          </a:xfrm>
        </p:spPr>
        <p:txBody>
          <a:bodyPr>
            <a:normAutofit/>
          </a:bodyPr>
          <a:lstStyle/>
          <a:p>
            <a:pPr marL="0" indent="0" algn="just">
              <a:lnSpc>
                <a:spcPts val="2400"/>
              </a:lnSpc>
              <a:spcBef>
                <a:spcPts val="0"/>
              </a:spcBef>
              <a:buNone/>
              <a:tabLst>
                <a:tab pos="191770" algn="r"/>
                <a:tab pos="228600" algn="r"/>
                <a:tab pos="306070" algn="r"/>
              </a:tabLst>
            </a:pPr>
            <a:r>
              <a:rPr lang="ar-JO" sz="2400" dirty="0" smtClean="0">
                <a:latin typeface="Traditional Arabic" pitchFamily="18" charset="-78"/>
                <a:ea typeface="Times New Roman"/>
                <a:cs typeface="Traditional Arabic" pitchFamily="18" charset="-78"/>
              </a:rPr>
              <a:t>وهنا قام فريق الجودة بإختبار مدى </a:t>
            </a:r>
            <a:r>
              <a:rPr lang="ar-JO" sz="2400" dirty="0">
                <a:latin typeface="Traditional Arabic" pitchFamily="18" charset="-78"/>
                <a:ea typeface="Times New Roman"/>
                <a:cs typeface="Traditional Arabic" pitchFamily="18" charset="-78"/>
              </a:rPr>
              <a:t>الالتزام بالمفاهيم والتصانيف المعيارية، </a:t>
            </a:r>
            <a:r>
              <a:rPr lang="ar-JO" sz="2400" dirty="0" smtClean="0">
                <a:latin typeface="Traditional Arabic" pitchFamily="18" charset="-78"/>
                <a:ea typeface="Times New Roman"/>
                <a:cs typeface="Traditional Arabic" pitchFamily="18" charset="-78"/>
              </a:rPr>
              <a:t>حيث أن هذه </a:t>
            </a:r>
            <a:r>
              <a:rPr lang="ar-JO" sz="2400" dirty="0">
                <a:latin typeface="Traditional Arabic" pitchFamily="18" charset="-78"/>
                <a:ea typeface="Times New Roman"/>
                <a:cs typeface="Traditional Arabic" pitchFamily="18" charset="-78"/>
              </a:rPr>
              <a:t>المرحلة </a:t>
            </a:r>
            <a:r>
              <a:rPr lang="ar-JO" sz="2400" dirty="0" smtClean="0">
                <a:latin typeface="Traditional Arabic" pitchFamily="18" charset="-78"/>
                <a:ea typeface="Times New Roman"/>
                <a:cs typeface="Traditional Arabic" pitchFamily="18" charset="-78"/>
              </a:rPr>
              <a:t>تؤدي إلى تحسين </a:t>
            </a:r>
            <a:r>
              <a:rPr lang="ar-JO" sz="2400" dirty="0">
                <a:latin typeface="Traditional Arabic" pitchFamily="18" charset="-78"/>
                <a:ea typeface="Times New Roman"/>
                <a:cs typeface="Traditional Arabic" pitchFamily="18" charset="-78"/>
              </a:rPr>
              <a:t>الدقة في بيانات </a:t>
            </a:r>
            <a:r>
              <a:rPr lang="ar-JO" sz="2400" dirty="0" smtClean="0">
                <a:latin typeface="Traditional Arabic" pitchFamily="18" charset="-78"/>
                <a:ea typeface="Times New Roman"/>
                <a:cs typeface="Traditional Arabic" pitchFamily="18" charset="-78"/>
              </a:rPr>
              <a:t>التعداد، وتم ذلك من خلال </a:t>
            </a:r>
            <a:r>
              <a:rPr lang="ar-JO" sz="2400" dirty="0">
                <a:latin typeface="Traditional Arabic" pitchFamily="18" charset="-78"/>
                <a:ea typeface="Times New Roman"/>
                <a:cs typeface="Traditional Arabic" pitchFamily="18" charset="-78"/>
              </a:rPr>
              <a:t>عمليات التدقيق </a:t>
            </a:r>
            <a:r>
              <a:rPr lang="ar-JO" sz="2400" dirty="0" smtClean="0">
                <a:latin typeface="Traditional Arabic" pitchFamily="18" charset="-78"/>
                <a:ea typeface="Times New Roman"/>
                <a:cs typeface="Traditional Arabic" pitchFamily="18" charset="-78"/>
              </a:rPr>
              <a:t>والمراجعة، فبالتالي يجب </a:t>
            </a:r>
            <a:r>
              <a:rPr lang="ar-JO" sz="2400" dirty="0">
                <a:latin typeface="Traditional Arabic" pitchFamily="18" charset="-78"/>
                <a:ea typeface="Times New Roman"/>
                <a:cs typeface="Traditional Arabic" pitchFamily="18" charset="-78"/>
              </a:rPr>
              <a:t>أن تؤدي إلى خفض التناقضات في البيانات، وكذلك كشف الاتساق فيما بين </a:t>
            </a:r>
            <a:r>
              <a:rPr lang="ar-JO" sz="2400">
                <a:latin typeface="Traditional Arabic" pitchFamily="18" charset="-78"/>
                <a:ea typeface="Times New Roman"/>
                <a:cs typeface="Traditional Arabic" pitchFamily="18" charset="-78"/>
              </a:rPr>
              <a:t>هذه </a:t>
            </a:r>
            <a:r>
              <a:rPr lang="ar-JO" sz="2400" smtClean="0">
                <a:latin typeface="Traditional Arabic" pitchFamily="18" charset="-78"/>
                <a:ea typeface="Times New Roman"/>
                <a:cs typeface="Traditional Arabic" pitchFamily="18" charset="-78"/>
              </a:rPr>
              <a:t>البيانات، </a:t>
            </a:r>
            <a:r>
              <a:rPr lang="ar-JO" sz="2400" dirty="0" smtClean="0">
                <a:latin typeface="Traditional Arabic" pitchFamily="18" charset="-78"/>
                <a:ea typeface="Times New Roman"/>
                <a:cs typeface="Traditional Arabic" pitchFamily="18" charset="-78"/>
              </a:rPr>
              <a:t>وأيضاً تم عن </a:t>
            </a:r>
            <a:r>
              <a:rPr lang="ar-JO" sz="2400" dirty="0">
                <a:latin typeface="Traditional Arabic" pitchFamily="18" charset="-78"/>
                <a:ea typeface="Times New Roman"/>
                <a:cs typeface="Traditional Arabic" pitchFamily="18" charset="-78"/>
              </a:rPr>
              <a:t>طريق البرامج الموضوعة للمعالجة، بحيث توضع قواعد تحقق </a:t>
            </a:r>
            <a:r>
              <a:rPr lang="ar-JO" sz="2400">
                <a:latin typeface="Traditional Arabic" pitchFamily="18" charset="-78"/>
                <a:ea typeface="Times New Roman"/>
                <a:cs typeface="Traditional Arabic" pitchFamily="18" charset="-78"/>
              </a:rPr>
              <a:t>للتصويب </a:t>
            </a:r>
            <a:r>
              <a:rPr lang="ar-JO" sz="2400" smtClean="0">
                <a:latin typeface="Traditional Arabic" pitchFamily="18" charset="-78"/>
                <a:ea typeface="Times New Roman"/>
                <a:cs typeface="Traditional Arabic" pitchFamily="18" charset="-78"/>
              </a:rPr>
              <a:t>الآلي، </a:t>
            </a:r>
            <a:r>
              <a:rPr lang="ar-JO" sz="2400" dirty="0" smtClean="0">
                <a:latin typeface="Traditional Arabic" pitchFamily="18" charset="-78"/>
                <a:ea typeface="Times New Roman"/>
                <a:cs typeface="Traditional Arabic" pitchFamily="18" charset="-78"/>
              </a:rPr>
              <a:t>حيث تزيد </a:t>
            </a:r>
            <a:r>
              <a:rPr lang="ar-JO" sz="2400" dirty="0">
                <a:latin typeface="Traditional Arabic" pitchFamily="18" charset="-78"/>
                <a:ea typeface="Times New Roman"/>
                <a:cs typeface="Traditional Arabic" pitchFamily="18" charset="-78"/>
              </a:rPr>
              <a:t>من دقة البيانات وعن وجود قواعد تحقق محكمة تكشف التناقضات أينما وجدت ومهما كانت غير مؤثرة.</a:t>
            </a:r>
            <a:endParaRPr lang="en-US" sz="2400" dirty="0">
              <a:latin typeface="Traditional Arabic" pitchFamily="18" charset="-78"/>
              <a:ea typeface="Times New Roman"/>
              <a:cs typeface="Traditional Arabic" pitchFamily="18" charset="-78"/>
            </a:endParaRPr>
          </a:p>
          <a:p>
            <a:pPr marL="0" indent="0" algn="just">
              <a:lnSpc>
                <a:spcPts val="2400"/>
              </a:lnSpc>
              <a:spcBef>
                <a:spcPts val="0"/>
              </a:spcBef>
              <a:buNone/>
              <a:tabLst>
                <a:tab pos="191770" algn="r"/>
                <a:tab pos="228600" algn="r"/>
                <a:tab pos="306070" algn="r"/>
              </a:tabLst>
            </a:pPr>
            <a:r>
              <a:rPr lang="ar-JO" sz="2400" dirty="0">
                <a:latin typeface="Traditional Arabic" pitchFamily="18" charset="-78"/>
                <a:ea typeface="Times New Roman"/>
                <a:cs typeface="Traditional Arabic" pitchFamily="18" charset="-78"/>
              </a:rPr>
              <a:t>أما في مرحلة النشر </a:t>
            </a:r>
            <a:r>
              <a:rPr lang="ar-JO" sz="2400" dirty="0" smtClean="0">
                <a:latin typeface="Traditional Arabic" pitchFamily="18" charset="-78"/>
                <a:ea typeface="Times New Roman"/>
                <a:cs typeface="Traditional Arabic" pitchFamily="18" charset="-78"/>
              </a:rPr>
              <a:t>فإنه تم </a:t>
            </a:r>
            <a:r>
              <a:rPr lang="ar-JO" sz="2400" dirty="0">
                <a:latin typeface="Traditional Arabic" pitchFamily="18" charset="-78"/>
                <a:ea typeface="Times New Roman"/>
                <a:cs typeface="Traditional Arabic" pitchFamily="18" charset="-78"/>
              </a:rPr>
              <a:t>التأكد من أنه قد تم تقديم مخرجات وخدمات ملائمة وبدقة عالية وبالوقت المناسب وفقا لما هو مخطط له.</a:t>
            </a:r>
            <a:endParaRPr lang="en-US" sz="2400" dirty="0">
              <a:latin typeface="Traditional Arabic" pitchFamily="18" charset="-78"/>
              <a:ea typeface="Times New Roman"/>
              <a:cs typeface="Traditional Arabic" pitchFamily="18" charset="-78"/>
            </a:endParaRPr>
          </a:p>
          <a:p>
            <a:pPr marL="0" indent="0" algn="just">
              <a:lnSpc>
                <a:spcPct val="115000"/>
              </a:lnSpc>
              <a:spcBef>
                <a:spcPts val="0"/>
              </a:spcBef>
              <a:spcAft>
                <a:spcPts val="1000"/>
              </a:spcAft>
              <a:buNone/>
              <a:tabLst>
                <a:tab pos="191770" algn="r"/>
                <a:tab pos="228600" algn="r"/>
                <a:tab pos="306070" algn="r"/>
              </a:tabLst>
            </a:pPr>
            <a:endParaRPr lang="en-US" sz="1200" dirty="0">
              <a:latin typeface="Calibri"/>
              <a:ea typeface="Calibri"/>
              <a:cs typeface="Arial"/>
            </a:endParaRPr>
          </a:p>
          <a:p>
            <a:pPr marL="0" lvl="0" indent="0">
              <a:spcBef>
                <a:spcPts val="0"/>
              </a:spcBef>
              <a:buSzPts val="1200"/>
              <a:buNone/>
            </a:pPr>
            <a:endParaRPr lang="en-US" sz="1800" dirty="0">
              <a:latin typeface="Times New Roman"/>
              <a:ea typeface="Times New Roman"/>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16</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الجودة في </a:t>
            </a: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مرحلة معالجة البيانات</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586735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97762"/>
            <a:ext cx="7485840" cy="4628401"/>
          </a:xfrm>
        </p:spPr>
        <p:txBody>
          <a:bodyPr>
            <a:noAutofit/>
          </a:bodyPr>
          <a:lstStyle/>
          <a:p>
            <a:pPr lvl="0">
              <a:lnSpc>
                <a:spcPts val="2600"/>
              </a:lnSpc>
              <a:spcBef>
                <a:spcPts val="0"/>
              </a:spcBef>
              <a:buSzPts val="1100"/>
              <a:buFont typeface="Times New Roman"/>
              <a:buAutoNum type="arabicPeriod"/>
              <a:tabLst>
                <a:tab pos="228600" algn="r"/>
              </a:tabLst>
            </a:pPr>
            <a:r>
              <a:rPr lang="ar-SA" sz="2000" dirty="0" smtClean="0">
                <a:latin typeface="Traditional Arabic" pitchFamily="18" charset="-78"/>
                <a:ea typeface="Times New Roman"/>
                <a:cs typeface="Traditional Arabic" pitchFamily="18" charset="-78"/>
              </a:rPr>
              <a:t>الاشراف </a:t>
            </a:r>
            <a:r>
              <a:rPr lang="ar-SA" sz="2000" dirty="0">
                <a:latin typeface="Traditional Arabic" pitchFamily="18" charset="-78"/>
                <a:ea typeface="Times New Roman"/>
                <a:cs typeface="Traditional Arabic" pitchFamily="18" charset="-78"/>
              </a:rPr>
              <a:t>على تنفيذ الخطط والبرامج والسياسات المقررة والتأكد من سلامة ودقة التنفيذ والالتزام بها.</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المقدرة على الإدارة الفنية والتقنية والمالية والادارية والميدانية في مجال التعدادات السكانية.</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المقدرة على اعداد وتصميم الاستبيانات واعداد كتيبات التعليمات والتعامل مع الأدلة الإحصائية.</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المقدرة على وضع معايير لقواعد المدى والاتساق ومتابعة جميع اجراءات التدقيق.</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المقدرة على تدقيق البيانات إلكترونياً والقدرة على المعالجة ووضع الحلول المناسبة.</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القيام بالمراقبة والتدقيق الداخلي على كافة المحاور للتأكد من تطبيقها لهذه الإجراءات</a:t>
            </a:r>
            <a:r>
              <a:rPr lang="en-US" sz="2000" dirty="0">
                <a:latin typeface="Traditional Arabic" pitchFamily="18" charset="-78"/>
                <a:ea typeface="Times New Roman"/>
                <a:cs typeface="Traditional Arabic" pitchFamily="18" charset="-78"/>
              </a:rPr>
              <a:t>.</a:t>
            </a: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العمل على تحسين وتطوير إجراءات الجودة والنماذج المعمول بها حالياً في الدائرة بشكل لا يتعارض مع الهدف العام والقوانين والتعليمات</a:t>
            </a:r>
            <a:r>
              <a:rPr lang="en-US" sz="2000" dirty="0">
                <a:latin typeface="Traditional Arabic" pitchFamily="18" charset="-78"/>
                <a:ea typeface="Times New Roman"/>
                <a:cs typeface="Traditional Arabic" pitchFamily="18" charset="-78"/>
              </a:rPr>
              <a:t>.</a:t>
            </a: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إصدار اللوائح والتعليمات المتعلقة بتطبيق تلك الإجراءات ومتابعة تنفيذها</a:t>
            </a:r>
            <a:r>
              <a:rPr lang="en-US" sz="2000" dirty="0">
                <a:latin typeface="Traditional Arabic" pitchFamily="18" charset="-78"/>
                <a:ea typeface="Times New Roman"/>
                <a:cs typeface="Traditional Arabic" pitchFamily="18" charset="-78"/>
              </a:rPr>
              <a:t>.</a:t>
            </a: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الإشراف المباشر على الفنيين والتقنيين والميدانيين العاملين في التعداد</a:t>
            </a:r>
            <a:r>
              <a:rPr lang="en-US" sz="2000" dirty="0">
                <a:latin typeface="Traditional Arabic" pitchFamily="18" charset="-78"/>
                <a:ea typeface="Times New Roman"/>
                <a:cs typeface="Traditional Arabic" pitchFamily="18" charset="-78"/>
              </a:rPr>
              <a:t>.</a:t>
            </a:r>
          </a:p>
          <a:p>
            <a:pPr lvl="0">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المشاركة في تقييم أداء الموظفين والعاملين في التعداد من خلال تطبيقهم لمعايير الجودة</a:t>
            </a:r>
            <a:r>
              <a:rPr lang="en-US" sz="2000" dirty="0" smtClean="0">
                <a:latin typeface="Traditional Arabic" pitchFamily="18" charset="-78"/>
                <a:ea typeface="Times New Roman"/>
                <a:cs typeface="Traditional Arabic" pitchFamily="18" charset="-78"/>
              </a:rPr>
              <a:t>.</a:t>
            </a:r>
            <a:endParaRPr lang="ar-JO" sz="2000" dirty="0" smtClean="0">
              <a:latin typeface="Traditional Arabic" pitchFamily="18" charset="-78"/>
              <a:ea typeface="Times New Roman"/>
              <a:cs typeface="Traditional Arabic" pitchFamily="18" charset="-78"/>
            </a:endParaRPr>
          </a:p>
          <a:p>
            <a:pPr>
              <a:lnSpc>
                <a:spcPts val="2600"/>
              </a:lnSpc>
              <a:spcBef>
                <a:spcPts val="0"/>
              </a:spcBef>
              <a:buSzPts val="1100"/>
              <a:buFont typeface="Times New Roman"/>
              <a:buAutoNum type="arabicPeriod"/>
              <a:tabLst>
                <a:tab pos="228600" algn="r"/>
              </a:tabLst>
            </a:pPr>
            <a:r>
              <a:rPr lang="ar-SA" sz="2000" dirty="0">
                <a:latin typeface="Traditional Arabic" pitchFamily="18" charset="-78"/>
                <a:ea typeface="Times New Roman"/>
                <a:cs typeface="Traditional Arabic" pitchFamily="18" charset="-78"/>
              </a:rPr>
              <a:t>تسجيل</a:t>
            </a:r>
            <a:r>
              <a:rPr lang="ar-SA" sz="1100" dirty="0"/>
              <a:t> </a:t>
            </a:r>
            <a:r>
              <a:rPr lang="ar-SA" sz="2000" dirty="0">
                <a:latin typeface="Traditional Arabic" pitchFamily="18" charset="-78"/>
                <a:ea typeface="Times New Roman"/>
                <a:cs typeface="Traditional Arabic" pitchFamily="18" charset="-78"/>
              </a:rPr>
              <a:t>حالات عدم المطابقة والاتساق واعداد تقارير عنها، وكذلك رفع التقارير الدورية بالانجازات والمشاكل والاخفاقات إلى المدير الوطني للتعداد.</a:t>
            </a:r>
            <a:endParaRPr lang="en-US" sz="2000" dirty="0">
              <a:latin typeface="Traditional Arabic" pitchFamily="18" charset="-78"/>
              <a:ea typeface="Times New Roman"/>
              <a:cs typeface="Traditional Arabic" pitchFamily="18" charset="-78"/>
            </a:endParaRPr>
          </a:p>
          <a:p>
            <a:pPr lvl="0">
              <a:lnSpc>
                <a:spcPts val="2600"/>
              </a:lnSpc>
              <a:spcBef>
                <a:spcPts val="0"/>
              </a:spcBef>
              <a:buSzPts val="1100"/>
              <a:buFont typeface="Times New Roman"/>
              <a:buAutoNum type="arabicPeriod"/>
              <a:tabLst>
                <a:tab pos="228600" algn="r"/>
              </a:tabLst>
            </a:pPr>
            <a:endParaRPr lang="en-US" sz="1100" dirty="0">
              <a:latin typeface="Traditional Arabic" pitchFamily="18" charset="-78"/>
              <a:ea typeface="Times New Roman"/>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17</a:t>
            </a:fld>
            <a:endParaRPr lang="ar-JO">
              <a:solidFill>
                <a:prstClr val="black">
                  <a:tint val="75000"/>
                </a:prstClr>
              </a:solidFill>
            </a:endParaRPr>
          </a:p>
        </p:txBody>
      </p:sp>
      <p:sp>
        <p:nvSpPr>
          <p:cNvPr id="4" name="مربع نص 2"/>
          <p:cNvSpPr txBox="1"/>
          <p:nvPr/>
        </p:nvSpPr>
        <p:spPr>
          <a:xfrm>
            <a:off x="2443581" y="131234"/>
            <a:ext cx="4627825" cy="1366528"/>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مهام فريق الجودة في التعداد العام للسكان والمساكن </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125047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678075"/>
            <a:ext cx="7485840" cy="3637503"/>
          </a:xfrm>
        </p:spPr>
        <p:txBody>
          <a:bodyPr>
            <a:noAutofit/>
          </a:bodyPr>
          <a:lstStyle/>
          <a:p>
            <a:pPr marL="0" lvl="0" indent="0">
              <a:lnSpc>
                <a:spcPts val="2600"/>
              </a:lnSpc>
              <a:spcBef>
                <a:spcPts val="0"/>
              </a:spcBef>
              <a:buSzPts val="1100"/>
              <a:buNone/>
              <a:tabLst>
                <a:tab pos="228600" algn="r"/>
              </a:tabLst>
            </a:pPr>
            <a:r>
              <a:rPr lang="ar-JO" sz="1200" dirty="0" smtClean="0">
                <a:solidFill>
                  <a:schemeClr val="tx2"/>
                </a:solidFill>
                <a:latin typeface="Times New Roman" pitchFamily="18" charset="0"/>
                <a:ea typeface="Times New Roman"/>
                <a:cs typeface="Times New Roman" pitchFamily="18" charset="0"/>
              </a:rPr>
              <a:t>12. </a:t>
            </a:r>
            <a:r>
              <a:rPr lang="ar-SA" sz="2000" dirty="0" smtClean="0">
                <a:latin typeface="Times New Roman"/>
                <a:ea typeface="Times New Roman"/>
                <a:cs typeface="Traditional Arabic"/>
              </a:rPr>
              <a:t>تسجيل </a:t>
            </a:r>
            <a:r>
              <a:rPr lang="ar-SA" sz="2000" dirty="0">
                <a:latin typeface="Times New Roman"/>
                <a:ea typeface="Times New Roman"/>
                <a:cs typeface="Traditional Arabic"/>
              </a:rPr>
              <a:t>حالات عدم المطابقة واعداد التقارير عنها</a:t>
            </a:r>
            <a:r>
              <a:rPr lang="ar-SA" sz="2800" dirty="0">
                <a:latin typeface="Times New Roman"/>
                <a:ea typeface="Times New Roman"/>
                <a:cs typeface="Traditional Arabic"/>
              </a:rPr>
              <a:t> </a:t>
            </a:r>
            <a:r>
              <a:rPr lang="ar-SA" sz="2000" dirty="0">
                <a:latin typeface="Times New Roman"/>
                <a:ea typeface="Times New Roman"/>
                <a:cs typeface="Traditional Arabic"/>
              </a:rPr>
              <a:t>وتقديم مقترحات معالجة عدم التطابق.</a:t>
            </a:r>
            <a:endParaRPr lang="en-US" sz="1600" dirty="0">
              <a:latin typeface="Times New Roman"/>
              <a:ea typeface="Times New Roman"/>
            </a:endParaRPr>
          </a:p>
          <a:p>
            <a:pPr marL="0" lvl="0" indent="0">
              <a:lnSpc>
                <a:spcPts val="2600"/>
              </a:lnSpc>
              <a:spcBef>
                <a:spcPts val="0"/>
              </a:spcBef>
              <a:buSzPts val="1100"/>
              <a:buNone/>
              <a:tabLst>
                <a:tab pos="228600" algn="r"/>
              </a:tabLst>
            </a:pPr>
            <a:r>
              <a:rPr lang="ar-JO" sz="1200" dirty="0">
                <a:solidFill>
                  <a:schemeClr val="tx2"/>
                </a:solidFill>
                <a:latin typeface="Times New Roman" pitchFamily="18" charset="0"/>
                <a:ea typeface="Times New Roman"/>
                <a:cs typeface="Times New Roman" pitchFamily="18" charset="0"/>
              </a:rPr>
              <a:t>13</a:t>
            </a:r>
            <a:r>
              <a:rPr lang="ar-JO" sz="2000" dirty="0" smtClean="0">
                <a:latin typeface="Times New Roman"/>
                <a:ea typeface="Times New Roman"/>
                <a:cs typeface="Traditional Arabic"/>
              </a:rPr>
              <a:t>. </a:t>
            </a:r>
            <a:r>
              <a:rPr lang="ar-SA" sz="2000" dirty="0" smtClean="0">
                <a:latin typeface="Times New Roman"/>
                <a:ea typeface="Times New Roman"/>
                <a:cs typeface="Traditional Arabic"/>
              </a:rPr>
              <a:t>العمل </a:t>
            </a:r>
            <a:r>
              <a:rPr lang="ar-SA" sz="2000" dirty="0">
                <a:latin typeface="Times New Roman"/>
                <a:ea typeface="Times New Roman"/>
                <a:cs typeface="Traditional Arabic"/>
              </a:rPr>
              <a:t>على تحديد مشاكل العمل واتخاذ الاجراءات الكفيلة بحلها.</a:t>
            </a:r>
            <a:endParaRPr lang="en-US" sz="1600" dirty="0">
              <a:latin typeface="Times New Roman"/>
              <a:ea typeface="Times New Roman"/>
            </a:endParaRPr>
          </a:p>
          <a:p>
            <a:pPr marL="0" lvl="0" indent="0">
              <a:lnSpc>
                <a:spcPts val="2600"/>
              </a:lnSpc>
              <a:spcBef>
                <a:spcPts val="0"/>
              </a:spcBef>
              <a:buSzPts val="1100"/>
              <a:buNone/>
              <a:tabLst>
                <a:tab pos="228600" algn="r"/>
              </a:tabLst>
            </a:pPr>
            <a:r>
              <a:rPr lang="ar-JO" sz="1200" dirty="0">
                <a:solidFill>
                  <a:schemeClr val="tx2"/>
                </a:solidFill>
                <a:latin typeface="Times New Roman" pitchFamily="18" charset="0"/>
                <a:ea typeface="Times New Roman"/>
                <a:cs typeface="Times New Roman" pitchFamily="18" charset="0"/>
              </a:rPr>
              <a:t>14</a:t>
            </a:r>
            <a:r>
              <a:rPr lang="ar-JO" sz="2000" dirty="0" smtClean="0">
                <a:latin typeface="Times New Roman"/>
                <a:ea typeface="Times New Roman"/>
                <a:cs typeface="Traditional Arabic"/>
              </a:rPr>
              <a:t>. </a:t>
            </a:r>
            <a:r>
              <a:rPr lang="ar-SA" sz="2000" dirty="0" smtClean="0">
                <a:latin typeface="Times New Roman"/>
                <a:ea typeface="Times New Roman"/>
                <a:cs typeface="Traditional Arabic"/>
              </a:rPr>
              <a:t>توجية </a:t>
            </a:r>
            <a:r>
              <a:rPr lang="ar-SA" sz="2000" dirty="0">
                <a:latin typeface="Times New Roman"/>
                <a:ea typeface="Times New Roman"/>
                <a:cs typeface="Traditional Arabic"/>
              </a:rPr>
              <a:t>الموظفين وحل مشاكلهم في مجال العمل وتوزيع العمل فيما بينهم.</a:t>
            </a:r>
            <a:endParaRPr lang="en-US" sz="1600" dirty="0">
              <a:latin typeface="Times New Roman"/>
              <a:ea typeface="Times New Roman"/>
            </a:endParaRPr>
          </a:p>
          <a:p>
            <a:pPr marL="0" lvl="0" indent="0">
              <a:lnSpc>
                <a:spcPts val="2600"/>
              </a:lnSpc>
              <a:spcBef>
                <a:spcPts val="0"/>
              </a:spcBef>
              <a:buSzPts val="1100"/>
              <a:buNone/>
              <a:tabLst>
                <a:tab pos="0" algn="r"/>
                <a:tab pos="228600" algn="r"/>
              </a:tabLst>
            </a:pPr>
            <a:r>
              <a:rPr lang="ar-JO" sz="1200" dirty="0">
                <a:solidFill>
                  <a:schemeClr val="tx2"/>
                </a:solidFill>
                <a:latin typeface="Times New Roman" pitchFamily="18" charset="0"/>
                <a:ea typeface="Times New Roman"/>
                <a:cs typeface="Times New Roman" pitchFamily="18" charset="0"/>
              </a:rPr>
              <a:t>15</a:t>
            </a:r>
            <a:r>
              <a:rPr lang="ar-JO" sz="2000" dirty="0" smtClean="0">
                <a:latin typeface="Times New Roman"/>
                <a:ea typeface="Times New Roman"/>
                <a:cs typeface="Traditional Arabic"/>
              </a:rPr>
              <a:t>. </a:t>
            </a:r>
            <a:r>
              <a:rPr lang="ar-SA" sz="2000" dirty="0" smtClean="0">
                <a:latin typeface="Times New Roman"/>
                <a:ea typeface="Times New Roman"/>
                <a:cs typeface="Traditional Arabic"/>
              </a:rPr>
              <a:t>العمل </a:t>
            </a:r>
            <a:r>
              <a:rPr lang="ar-SA" sz="2000" dirty="0">
                <a:latin typeface="Times New Roman"/>
                <a:ea typeface="Times New Roman"/>
                <a:cs typeface="Traditional Arabic"/>
              </a:rPr>
              <a:t>بروح الفريق الواحد والعمل تحت الضغط ولساعات طويلة.</a:t>
            </a:r>
            <a:endParaRPr lang="en-US" sz="1600" dirty="0">
              <a:effectLst/>
              <a:latin typeface="Times New Roman"/>
              <a:ea typeface="Times New Roman"/>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18</a:t>
            </a:fld>
            <a:endParaRPr lang="ar-JO">
              <a:solidFill>
                <a:prstClr val="black">
                  <a:tint val="75000"/>
                </a:prstClr>
              </a:solidFill>
            </a:endParaRPr>
          </a:p>
        </p:txBody>
      </p:sp>
      <p:sp>
        <p:nvSpPr>
          <p:cNvPr id="4" name="مربع نص 2"/>
          <p:cNvSpPr txBox="1"/>
          <p:nvPr/>
        </p:nvSpPr>
        <p:spPr>
          <a:xfrm>
            <a:off x="2443581" y="131234"/>
            <a:ext cx="4627825" cy="1366528"/>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مهام فريق الجودة في التعداد العام للسكان والمساكن </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851887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306285" y="3239740"/>
            <a:ext cx="6865258" cy="1200329"/>
          </a:xfrm>
          <a:prstGeom prst="rect">
            <a:avLst/>
          </a:prstGeom>
          <a:noFill/>
        </p:spPr>
        <p:txBody>
          <a:bodyPr wrap="square" rtlCol="1">
            <a:prstTxWarp prst="textArchUp">
              <a:avLst>
                <a:gd name="adj" fmla="val 10945272"/>
              </a:avLst>
            </a:prstTxWarp>
            <a:spAutoFit/>
            <a:scene3d>
              <a:camera prst="orthographicFront"/>
              <a:lightRig rig="threePt" dir="t"/>
            </a:scene3d>
            <a:sp3d extrusionH="57150">
              <a:bevelT w="38100" h="38100"/>
            </a:sp3d>
          </a:bodyPr>
          <a:lstStyle/>
          <a:p>
            <a:pPr algn="ctr"/>
            <a:r>
              <a:rPr lang="ar-JO" sz="7200" b="1" dirty="0" smtClean="0">
                <a:solidFill>
                  <a:prstClr val="black"/>
                </a:solidFill>
                <a:effectLst>
                  <a:glow rad="228600">
                    <a:srgbClr val="4BACC6">
                      <a:satMod val="175000"/>
                      <a:alpha val="40000"/>
                    </a:srgbClr>
                  </a:glow>
                  <a:reflection blurRad="6350" stA="55000" endA="50" endPos="85000" dir="5400000" sy="-100000" algn="bl" rotWithShape="0"/>
                </a:effectLst>
                <a:latin typeface="Traditional Arabic" pitchFamily="18" charset="-78"/>
                <a:cs typeface="Traditional Arabic" pitchFamily="18" charset="-78"/>
              </a:rPr>
              <a:t>وشكراً لحسن استماعكم</a:t>
            </a:r>
          </a:p>
        </p:txBody>
      </p:sp>
      <p:sp>
        <p:nvSpPr>
          <p:cNvPr id="2" name="Slide Number Placeholder 1"/>
          <p:cNvSpPr>
            <a:spLocks noGrp="1"/>
          </p:cNvSpPr>
          <p:nvPr>
            <p:ph type="sldNum" sz="quarter" idx="12"/>
          </p:nvPr>
        </p:nvSpPr>
        <p:spPr/>
        <p:txBody>
          <a:bodyPr/>
          <a:lstStyle/>
          <a:p>
            <a:fld id="{8557CD05-1A93-40BF-BDF1-07CA5CA97E22}" type="slidenum">
              <a:rPr lang="ar-JO" smtClean="0">
                <a:solidFill>
                  <a:prstClr val="black">
                    <a:tint val="75000"/>
                  </a:prstClr>
                </a:solidFill>
              </a:rPr>
              <a:pPr/>
              <a:t>19</a:t>
            </a:fld>
            <a:endParaRPr lang="ar-JO">
              <a:solidFill>
                <a:prstClr val="black">
                  <a:tint val="75000"/>
                </a:prstClr>
              </a:solidFill>
            </a:endParaRPr>
          </a:p>
        </p:txBody>
      </p:sp>
    </p:spTree>
    <p:extLst>
      <p:ext uri="{BB962C8B-B14F-4D97-AF65-F5344CB8AC3E}">
        <p14:creationId xmlns:p14="http://schemas.microsoft.com/office/powerpoint/2010/main" val="910363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57CD05-1A93-40BF-BDF1-07CA5CA97E22}" type="slidenum">
              <a:rPr lang="ar-JO" smtClean="0"/>
              <a:pPr/>
              <a:t>2</a:t>
            </a:fld>
            <a:endParaRPr lang="ar-JO"/>
          </a:p>
        </p:txBody>
      </p:sp>
      <p:sp>
        <p:nvSpPr>
          <p:cNvPr id="4" name="مربع نص 2"/>
          <p:cNvSpPr txBox="1"/>
          <p:nvPr/>
        </p:nvSpPr>
        <p:spPr>
          <a:xfrm>
            <a:off x="2192373" y="713985"/>
            <a:ext cx="4627825" cy="646331"/>
          </a:xfrm>
          <a:prstGeom prst="rect">
            <a:avLst/>
          </a:prstGeom>
          <a:noFill/>
        </p:spPr>
        <p:txBody>
          <a:bodyPr wrap="square" rtlCol="1">
            <a:spAutoFit/>
          </a:bodyPr>
          <a:lstStyle/>
          <a:p>
            <a:pPr lvl="0" algn="ctr" rtl="1">
              <a:spcBef>
                <a:spcPct val="20000"/>
              </a:spcBef>
            </a:pP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محاور العرض</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
        <p:nvSpPr>
          <p:cNvPr id="5" name="Rectangle 4"/>
          <p:cNvSpPr/>
          <p:nvPr/>
        </p:nvSpPr>
        <p:spPr>
          <a:xfrm>
            <a:off x="2364827" y="1524002"/>
            <a:ext cx="5735563" cy="5620000"/>
          </a:xfrm>
          <a:prstGeom prst="rect">
            <a:avLst/>
          </a:prstGeom>
        </p:spPr>
        <p:txBody>
          <a:bodyPr wrap="square">
            <a:spAutoFit/>
          </a:bodyPr>
          <a:lstStyle/>
          <a:p>
            <a:pPr marL="571500" lvl="0" indent="-571500" algn="r" rtl="1">
              <a:buFont typeface="Arial" pitchFamily="34" charset="0"/>
              <a:buChar char="•"/>
            </a:pPr>
            <a:r>
              <a:rPr lang="ar-JO" sz="3200" b="1" dirty="0" smtClean="0">
                <a:solidFill>
                  <a:schemeClr val="tx2"/>
                </a:solidFill>
                <a:latin typeface="Traditional Arabic" pitchFamily="18" charset="-78"/>
                <a:cs typeface="Traditional Arabic" pitchFamily="18" charset="-78"/>
              </a:rPr>
              <a:t>عناصر </a:t>
            </a:r>
            <a:r>
              <a:rPr lang="ar-JO" sz="2800" b="1" dirty="0" smtClean="0">
                <a:solidFill>
                  <a:schemeClr val="tx2"/>
                </a:solidFill>
                <a:latin typeface="Traditional Arabic" pitchFamily="18" charset="-78"/>
                <a:cs typeface="Traditional Arabic" pitchFamily="18" charset="-78"/>
              </a:rPr>
              <a:t>الجودة</a:t>
            </a:r>
            <a:endParaRPr lang="ar-JO" sz="2800" dirty="0">
              <a:solidFill>
                <a:schemeClr val="tx2"/>
              </a:solidFill>
              <a:latin typeface="Traditional Arabic" pitchFamily="18" charset="-78"/>
              <a:cs typeface="Traditional Arabic" pitchFamily="18" charset="-78"/>
            </a:endParaRP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معايير الجودة</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مراقبة التحضيرات والدعم اللوجستي</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خطة عامة لضمان جودة التعداد</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آليات ضبط جودة البيانات</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تقييم بيانات التعداد</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الجودة في مرحلة الحزم</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الجودة في مرحلة الحصر</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الجودة في مرحلة معالجة البيانات</a:t>
            </a:r>
          </a:p>
          <a:p>
            <a:pPr marL="571500" lvl="0" indent="-571500" algn="r" rtl="1">
              <a:buFont typeface="Arial" pitchFamily="34" charset="0"/>
              <a:buChar char="•"/>
            </a:pPr>
            <a:r>
              <a:rPr lang="ar-JO" sz="2800" b="1" dirty="0" smtClean="0">
                <a:solidFill>
                  <a:schemeClr val="tx2"/>
                </a:solidFill>
                <a:latin typeface="Traditional Arabic" pitchFamily="18" charset="-78"/>
                <a:cs typeface="Traditional Arabic" pitchFamily="18" charset="-78"/>
              </a:rPr>
              <a:t>مهام فريق الجودة في التعداد السكاني</a:t>
            </a:r>
          </a:p>
          <a:p>
            <a:pPr marL="571500" lvl="0" indent="-571500" algn="r" rtl="1">
              <a:buFont typeface="Arial" pitchFamily="34" charset="0"/>
              <a:buChar char="•"/>
            </a:pPr>
            <a:endParaRPr lang="ar-JO" sz="3200" b="1" dirty="0" smtClean="0">
              <a:solidFill>
                <a:schemeClr val="tx2"/>
              </a:solidFill>
              <a:latin typeface="Traditional Arabic" pitchFamily="18" charset="-78"/>
              <a:cs typeface="Traditional Arabic" pitchFamily="18" charset="-78"/>
            </a:endParaRPr>
          </a:p>
          <a:p>
            <a:pPr marL="571500" lvl="0" indent="-571500" algn="r" rtl="1">
              <a:spcBef>
                <a:spcPct val="20000"/>
              </a:spcBef>
              <a:spcAft>
                <a:spcPts val="1200"/>
              </a:spcAft>
              <a:buFont typeface="Arial" pitchFamily="34" charset="0"/>
              <a:buChar char="•"/>
            </a:pPr>
            <a:endParaRPr lang="ar-JO" sz="3600" b="1" dirty="0" smtClean="0">
              <a:solidFill>
                <a:schemeClr val="tx2"/>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710952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57CD05-1A93-40BF-BDF1-07CA5CA97E22}" type="slidenum">
              <a:rPr lang="ar-JO" smtClean="0"/>
              <a:pPr/>
              <a:t>3</a:t>
            </a:fld>
            <a:endParaRPr lang="ar-JO"/>
          </a:p>
        </p:txBody>
      </p:sp>
      <p:sp>
        <p:nvSpPr>
          <p:cNvPr id="4" name="مربع نص 2"/>
          <p:cNvSpPr txBox="1"/>
          <p:nvPr/>
        </p:nvSpPr>
        <p:spPr>
          <a:xfrm>
            <a:off x="2192373" y="713985"/>
            <a:ext cx="4627825" cy="646331"/>
          </a:xfrm>
          <a:prstGeom prst="rect">
            <a:avLst/>
          </a:prstGeom>
          <a:noFill/>
        </p:spPr>
        <p:txBody>
          <a:bodyPr wrap="square" rtlCol="1">
            <a:spAutoFit/>
          </a:bodyPr>
          <a:lstStyle/>
          <a:p>
            <a:pPr lvl="0" algn="ctr" rtl="1">
              <a:spcBef>
                <a:spcPct val="20000"/>
              </a:spcBef>
            </a:pP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مقدمه</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
        <p:nvSpPr>
          <p:cNvPr id="5" name="Rectangle 4"/>
          <p:cNvSpPr/>
          <p:nvPr/>
        </p:nvSpPr>
        <p:spPr>
          <a:xfrm>
            <a:off x="994787" y="1487157"/>
            <a:ext cx="7692013" cy="4158061"/>
          </a:xfrm>
          <a:prstGeom prst="rect">
            <a:avLst/>
          </a:prstGeom>
        </p:spPr>
        <p:txBody>
          <a:bodyPr wrap="square">
            <a:spAutoFit/>
          </a:bodyPr>
          <a:lstStyle/>
          <a:p>
            <a:pPr algn="just" rtl="1">
              <a:lnSpc>
                <a:spcPct val="115000"/>
              </a:lnSpc>
              <a:spcAft>
                <a:spcPts val="1000"/>
              </a:spcAft>
            </a:pPr>
            <a:r>
              <a:rPr lang="ar-SA" sz="1600" dirty="0">
                <a:latin typeface="Traditional Arabic" pitchFamily="18" charset="-78"/>
                <a:ea typeface="Calibri"/>
                <a:cs typeface="Traditional Arabic" pitchFamily="18" charset="-78"/>
              </a:rPr>
              <a:t>تأتي أهمية جودة البيانات نظراً لاستخدام الرقم الإحصائي الرسمي من قبل القطاعين العام والخاص في عمليات التخطيط والتنمية ورسم السياسات واتخاذ القرارات. وحرصاً من دائرة الإحصاءات العامة على جودة البيانات في </a:t>
            </a:r>
            <a:r>
              <a:rPr lang="ar-JO" sz="1600" dirty="0">
                <a:latin typeface="Traditional Arabic" pitchFamily="18" charset="-78"/>
                <a:ea typeface="Calibri"/>
                <a:cs typeface="Traditional Arabic" pitchFamily="18" charset="-78"/>
              </a:rPr>
              <a:t>التعداد العام للسكان والمسكن </a:t>
            </a:r>
            <a:r>
              <a:rPr lang="ar-JO" sz="1200" dirty="0">
                <a:latin typeface="Times New Roman" pitchFamily="18" charset="0"/>
                <a:ea typeface="Calibri"/>
                <a:cs typeface="Times New Roman" pitchFamily="18" charset="0"/>
              </a:rPr>
              <a:t>2015</a:t>
            </a:r>
            <a:r>
              <a:rPr lang="ar-JO" sz="1600" dirty="0">
                <a:latin typeface="Traditional Arabic" pitchFamily="18" charset="-78"/>
                <a:ea typeface="Calibri"/>
                <a:cs typeface="Traditional Arabic" pitchFamily="18" charset="-78"/>
              </a:rPr>
              <a:t>، قامت دائرة الإحصاءات العامة بتشكيل فريق خاص بمراقبة جودة </a:t>
            </a:r>
            <a:r>
              <a:rPr lang="ar-JO" sz="1600" dirty="0" smtClean="0">
                <a:latin typeface="Traditional Arabic" pitchFamily="18" charset="-78"/>
                <a:ea typeface="Calibri"/>
                <a:cs typeface="Traditional Arabic" pitchFamily="18" charset="-78"/>
              </a:rPr>
              <a:t>بيانات التعداد</a:t>
            </a:r>
            <a:r>
              <a:rPr lang="ar-JO" sz="1600" dirty="0">
                <a:latin typeface="Traditional Arabic" pitchFamily="18" charset="-78"/>
                <a:ea typeface="Calibri"/>
                <a:cs typeface="Traditional Arabic" pitchFamily="18" charset="-78"/>
              </a:rPr>
              <a:t>، ويعتبر ذلك خطوة جيدة لتحسين مستوى التعاون والتنسيق المشترك في دائرة الإحصاءات العامة بحيث يمكن الوصول إلى الأهداف المشتركة التي تتماشى مع احتياجات الدائرة لانجاح مثل هذا العمل الوطني. </a:t>
            </a:r>
            <a:endParaRPr lang="ar-JO" sz="1600" dirty="0" smtClean="0">
              <a:latin typeface="Traditional Arabic" pitchFamily="18" charset="-78"/>
              <a:ea typeface="Calibri"/>
              <a:cs typeface="Traditional Arabic" pitchFamily="18" charset="-78"/>
            </a:endParaRPr>
          </a:p>
          <a:p>
            <a:pPr algn="just" rtl="1">
              <a:lnSpc>
                <a:spcPct val="115000"/>
              </a:lnSpc>
              <a:spcAft>
                <a:spcPts val="1000"/>
              </a:spcAft>
            </a:pPr>
            <a:r>
              <a:rPr lang="ar-JO" sz="1600" dirty="0" smtClean="0">
                <a:latin typeface="Calibri"/>
                <a:ea typeface="Calibri"/>
                <a:cs typeface="Traditional Arabic"/>
              </a:rPr>
              <a:t>ويقوم فريق </a:t>
            </a:r>
            <a:r>
              <a:rPr lang="ar-JO" sz="1600" dirty="0">
                <a:latin typeface="Calibri"/>
                <a:ea typeface="Calibri"/>
                <a:cs typeface="Traditional Arabic"/>
              </a:rPr>
              <a:t>الجودة </a:t>
            </a:r>
            <a:r>
              <a:rPr lang="ar-JO" sz="1600" dirty="0" smtClean="0">
                <a:latin typeface="Calibri"/>
                <a:ea typeface="Calibri"/>
                <a:cs typeface="Traditional Arabic"/>
              </a:rPr>
              <a:t>بإتخاذ كافة التدابير واتباع أفضل المنهجيات العلمية في كافة مراحل التعداد السكاني ابتداءاً من التخطيط ولغاية نشر بيانات التعداد بما يضمن جودة الاجراءات والبيانات، </a:t>
            </a:r>
            <a:r>
              <a:rPr lang="ar-JO" sz="1600" dirty="0">
                <a:latin typeface="Calibri"/>
                <a:ea typeface="Calibri"/>
                <a:cs typeface="Traditional Arabic"/>
              </a:rPr>
              <a:t>ويجب أن يتم تعريف أعضاء </a:t>
            </a:r>
            <a:r>
              <a:rPr lang="ar-JO" sz="1600" dirty="0" smtClean="0">
                <a:latin typeface="Calibri"/>
                <a:ea typeface="Calibri"/>
                <a:cs typeface="Traditional Arabic"/>
              </a:rPr>
              <a:t>الفريق بجميع </a:t>
            </a:r>
            <a:r>
              <a:rPr lang="ar-JO" sz="1600" dirty="0">
                <a:latin typeface="Calibri"/>
                <a:ea typeface="Calibri"/>
                <a:cs typeface="Traditional Arabic"/>
              </a:rPr>
              <a:t>الأنشطة والأعمال التي تؤدي إلى ضمان الجودة والعمل بها وتخويلهم من الصلاحيات ما يمكنهم من قيادة تلك الأنشطة، كل في مجال </a:t>
            </a:r>
            <a:r>
              <a:rPr lang="ar-JO" sz="1600" dirty="0" smtClean="0">
                <a:latin typeface="Calibri"/>
                <a:ea typeface="Calibri"/>
                <a:cs typeface="Traditional Arabic"/>
              </a:rPr>
              <a:t>عمله.</a:t>
            </a:r>
            <a:endParaRPr lang="en-US" sz="1100" dirty="0">
              <a:latin typeface="Calibri"/>
              <a:ea typeface="Calibri"/>
              <a:cs typeface="Arial"/>
            </a:endParaRPr>
          </a:p>
          <a:p>
            <a:pPr algn="just" rtl="1">
              <a:lnSpc>
                <a:spcPct val="115000"/>
              </a:lnSpc>
              <a:spcAft>
                <a:spcPts val="1000"/>
              </a:spcAft>
            </a:pPr>
            <a:r>
              <a:rPr lang="ar-JO" sz="1600" dirty="0">
                <a:latin typeface="Calibri"/>
                <a:ea typeface="Calibri"/>
                <a:cs typeface="Traditional Arabic"/>
              </a:rPr>
              <a:t>ويجب أن تتظافر الجهود ما بين إدارة التعداد بقيادة المدير الوطني للتعداد العام للسكان والمساكن </a:t>
            </a:r>
            <a:r>
              <a:rPr lang="ar-JO" sz="1200" dirty="0">
                <a:latin typeface="Calibri"/>
                <a:ea typeface="Calibri"/>
                <a:cs typeface="Times New Roman"/>
              </a:rPr>
              <a:t>2015</a:t>
            </a:r>
            <a:r>
              <a:rPr lang="ar-JO" sz="1600" dirty="0">
                <a:latin typeface="Calibri"/>
                <a:ea typeface="Calibri"/>
                <a:cs typeface="Traditional Arabic"/>
              </a:rPr>
              <a:t> وفريق الجودة في مهام ضمان الجودة، والرقابة على الأداء وتنفيذ وتطبيق خطط تحسين الأداء. ولا بد من إعداد تقارير موجزة وبإنتظام بحيث تكون الإدارة العليا وقيادتها على علم بما يجري، ولا حاجة إلى أن تتسم هذه التقارير المنتظمة بالضخامة أو التعقيد، ولكن يكفي أن تتضمن مؤشرات الأداء الرئيسة التي تتعلق بالأهداف الأكثر أهمية، مع إشارة إلى ما إذا كانت نتائج الخطط قصيرة المدى متماشية مع ما هو مطلوب إذا ما أريد للخطط والأهداف الإستراتيجية الأطول مدى أن تتحقق.</a:t>
            </a:r>
            <a:endParaRPr lang="en-US" sz="1100" dirty="0">
              <a:latin typeface="Calibri"/>
              <a:ea typeface="Calibri"/>
              <a:cs typeface="Arial"/>
            </a:endParaRPr>
          </a:p>
          <a:p>
            <a:pPr algn="just" rtl="1">
              <a:lnSpc>
                <a:spcPct val="115000"/>
              </a:lnSpc>
              <a:spcAft>
                <a:spcPts val="1000"/>
              </a:spcAft>
            </a:pPr>
            <a:endParaRPr lang="en-US" sz="1600" dirty="0">
              <a:effectLst/>
              <a:latin typeface="Traditional Arabic" pitchFamily="18" charset="-78"/>
              <a:ea typeface="Calibri"/>
              <a:cs typeface="Traditional Arabic" pitchFamily="18" charset="-78"/>
            </a:endParaRPr>
          </a:p>
        </p:txBody>
      </p:sp>
    </p:spTree>
    <p:extLst>
      <p:ext uri="{BB962C8B-B14F-4D97-AF65-F5344CB8AC3E}">
        <p14:creationId xmlns:p14="http://schemas.microsoft.com/office/powerpoint/2010/main" val="3675657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Font typeface="Wingdings" pitchFamily="2" charset="2"/>
              <a:buChar char="q"/>
            </a:pPr>
            <a:r>
              <a:rPr lang="ar-JO" b="1" dirty="0" smtClean="0">
                <a:latin typeface="Traditional Arabic" pitchFamily="18" charset="-78"/>
                <a:cs typeface="Traditional Arabic" pitchFamily="18" charset="-78"/>
              </a:rPr>
              <a:t>عناصر الجودة</a:t>
            </a:r>
          </a:p>
          <a:p>
            <a:pPr marL="0" indent="0">
              <a:buNone/>
            </a:pPr>
            <a:r>
              <a:rPr lang="ar-JO" dirty="0" smtClean="0">
                <a:latin typeface="Traditional Arabic" pitchFamily="18" charset="-78"/>
                <a:cs typeface="Traditional Arabic" pitchFamily="18" charset="-78"/>
              </a:rPr>
              <a:t>• الجودة </a:t>
            </a:r>
            <a:r>
              <a:rPr lang="ar-JO" dirty="0">
                <a:latin typeface="Traditional Arabic" pitchFamily="18" charset="-78"/>
                <a:cs typeface="Traditional Arabic" pitchFamily="18" charset="-78"/>
              </a:rPr>
              <a:t>أثناء تنفيذ مراحل التعداد </a:t>
            </a:r>
          </a:p>
          <a:p>
            <a:pPr marL="0" indent="0">
              <a:buNone/>
            </a:pPr>
            <a:r>
              <a:rPr lang="ar-JO" dirty="0" smtClean="0">
                <a:latin typeface="Traditional Arabic" pitchFamily="18" charset="-78"/>
                <a:cs typeface="Traditional Arabic" pitchFamily="18" charset="-78"/>
              </a:rPr>
              <a:t>• قياس </a:t>
            </a:r>
            <a:r>
              <a:rPr lang="ar-JO" dirty="0">
                <a:latin typeface="Traditional Arabic" pitchFamily="18" charset="-78"/>
                <a:cs typeface="Traditional Arabic" pitchFamily="18" charset="-78"/>
              </a:rPr>
              <a:t>الجودة بعد التنفيذ</a:t>
            </a:r>
          </a:p>
          <a:p>
            <a:pPr>
              <a:buFont typeface="Wingdings" pitchFamily="2" charset="2"/>
              <a:buChar char="q"/>
            </a:pPr>
            <a:r>
              <a:rPr lang="ar-JO" b="1" dirty="0" smtClean="0">
                <a:latin typeface="Traditional Arabic" pitchFamily="18" charset="-78"/>
                <a:cs typeface="Traditional Arabic" pitchFamily="18" charset="-78"/>
              </a:rPr>
              <a:t>معايير الجودة</a:t>
            </a:r>
          </a:p>
          <a:p>
            <a:pPr>
              <a:buFont typeface="Arial" pitchFamily="34" charset="0"/>
              <a:buChar char="•"/>
            </a:pPr>
            <a:r>
              <a:rPr lang="ar-JO" dirty="0" smtClean="0">
                <a:latin typeface="Traditional Arabic" pitchFamily="18" charset="-78"/>
                <a:cs typeface="Traditional Arabic" pitchFamily="18" charset="-78"/>
              </a:rPr>
              <a:t>درجة </a:t>
            </a:r>
            <a:r>
              <a:rPr lang="ar-JO" dirty="0">
                <a:latin typeface="Traditional Arabic" pitchFamily="18" charset="-78"/>
                <a:cs typeface="Traditional Arabic" pitchFamily="18" charset="-78"/>
              </a:rPr>
              <a:t>تلبية المعلومات الاحصائية لإحتياجات المستخدمين</a:t>
            </a:r>
          </a:p>
          <a:p>
            <a:pPr>
              <a:buFont typeface="Arial" pitchFamily="34" charset="0"/>
              <a:buChar char="•"/>
            </a:pPr>
            <a:r>
              <a:rPr lang="ar-JO" dirty="0" smtClean="0">
                <a:latin typeface="Traditional Arabic" pitchFamily="18" charset="-78"/>
                <a:cs typeface="Traditional Arabic" pitchFamily="18" charset="-78"/>
              </a:rPr>
              <a:t>الفارق </a:t>
            </a:r>
            <a:r>
              <a:rPr lang="ar-JO" dirty="0">
                <a:latin typeface="Traditional Arabic" pitchFamily="18" charset="-78"/>
                <a:cs typeface="Traditional Arabic" pitchFamily="18" charset="-78"/>
              </a:rPr>
              <a:t>بين تاريخ جمع البيانات وتاريخ اصدارها</a:t>
            </a:r>
          </a:p>
          <a:p>
            <a:pPr>
              <a:buFont typeface="Arial" pitchFamily="34" charset="0"/>
              <a:buChar char="•"/>
            </a:pPr>
            <a:r>
              <a:rPr lang="ar-JO" dirty="0" smtClean="0">
                <a:latin typeface="Traditional Arabic" pitchFamily="18" charset="-78"/>
                <a:cs typeface="Traditional Arabic" pitchFamily="18" charset="-78"/>
              </a:rPr>
              <a:t>التناسق </a:t>
            </a:r>
            <a:r>
              <a:rPr lang="ar-JO" dirty="0">
                <a:latin typeface="Traditional Arabic" pitchFamily="18" charset="-78"/>
                <a:cs typeface="Traditional Arabic" pitchFamily="18" charset="-78"/>
              </a:rPr>
              <a:t>والتكامل مع مصادر أخرى</a:t>
            </a:r>
          </a:p>
          <a:p>
            <a:pPr>
              <a:buFont typeface="Arial" pitchFamily="34" charset="0"/>
              <a:buChar char="•"/>
            </a:pPr>
            <a:r>
              <a:rPr lang="ar-JO" dirty="0" smtClean="0">
                <a:latin typeface="Traditional Arabic" pitchFamily="18" charset="-78"/>
                <a:cs typeface="Traditional Arabic" pitchFamily="18" charset="-78"/>
              </a:rPr>
              <a:t>الوقت </a:t>
            </a:r>
            <a:r>
              <a:rPr lang="ar-JO" dirty="0">
                <a:latin typeface="Traditional Arabic" pitchFamily="18" charset="-78"/>
                <a:cs typeface="Traditional Arabic" pitchFamily="18" charset="-78"/>
              </a:rPr>
              <a:t>المنقضي بين توقيت صدور البيانات والفترة المرجعية</a:t>
            </a:r>
          </a:p>
          <a:p>
            <a:pPr>
              <a:buFont typeface="Arial" pitchFamily="34" charset="0"/>
              <a:buChar char="•"/>
            </a:pPr>
            <a:r>
              <a:rPr lang="ar-JO" dirty="0" smtClean="0">
                <a:latin typeface="Traditional Arabic" pitchFamily="18" charset="-78"/>
                <a:cs typeface="Traditional Arabic" pitchFamily="18" charset="-78"/>
              </a:rPr>
              <a:t>درجة </a:t>
            </a:r>
            <a:r>
              <a:rPr lang="ar-JO" dirty="0">
                <a:latin typeface="Traditional Arabic" pitchFamily="18" charset="-78"/>
                <a:cs typeface="Traditional Arabic" pitchFamily="18" charset="-78"/>
              </a:rPr>
              <a:t>الالتزام بالمواعيد المعلن عنها مسبقاً</a:t>
            </a:r>
          </a:p>
          <a:p>
            <a:pPr>
              <a:buFont typeface="Arial" pitchFamily="34" charset="0"/>
              <a:buChar char="•"/>
            </a:pPr>
            <a:r>
              <a:rPr lang="ar-JO" dirty="0" smtClean="0">
                <a:latin typeface="Traditional Arabic" pitchFamily="18" charset="-78"/>
                <a:cs typeface="Traditional Arabic" pitchFamily="18" charset="-78"/>
              </a:rPr>
              <a:t>درجة </a:t>
            </a:r>
            <a:r>
              <a:rPr lang="ar-JO" dirty="0">
                <a:latin typeface="Traditional Arabic" pitchFamily="18" charset="-78"/>
                <a:cs typeface="Traditional Arabic" pitchFamily="18" charset="-78"/>
              </a:rPr>
              <a:t>وضوح الإحصاءات وسهولة فهمها من المستخدمين غير الخبراء </a:t>
            </a:r>
          </a:p>
          <a:p>
            <a:pPr>
              <a:buFont typeface="Arial" pitchFamily="34" charset="0"/>
              <a:buChar char="•"/>
            </a:pPr>
            <a:r>
              <a:rPr lang="ar-JO" dirty="0" smtClean="0">
                <a:latin typeface="Traditional Arabic" pitchFamily="18" charset="-78"/>
                <a:cs typeface="Traditional Arabic" pitchFamily="18" charset="-78"/>
              </a:rPr>
              <a:t>سهولة </a:t>
            </a:r>
            <a:r>
              <a:rPr lang="ar-JO" dirty="0">
                <a:latin typeface="Traditional Arabic" pitchFamily="18" charset="-78"/>
                <a:cs typeface="Traditional Arabic" pitchFamily="18" charset="-78"/>
              </a:rPr>
              <a:t>الوصول للبيانات الاحصائية من قبل المستخدمين</a:t>
            </a:r>
          </a:p>
          <a:p>
            <a:pPr marL="0" indent="0">
              <a:buNone/>
            </a:pPr>
            <a:endParaRPr lang="en-US" b="1" dirty="0">
              <a:latin typeface="Traditional Arabic" pitchFamily="18" charset="-78"/>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pPr/>
              <a:t>4</a:t>
            </a:fld>
            <a:endParaRPr lang="ar-JO"/>
          </a:p>
        </p:txBody>
      </p:sp>
      <p:sp>
        <p:nvSpPr>
          <p:cNvPr id="4" name="مربع نص 2"/>
          <p:cNvSpPr txBox="1"/>
          <p:nvPr/>
        </p:nvSpPr>
        <p:spPr>
          <a:xfrm>
            <a:off x="2192373" y="713985"/>
            <a:ext cx="4627825" cy="646331"/>
          </a:xfrm>
          <a:prstGeom prst="rect">
            <a:avLst/>
          </a:prstGeom>
          <a:noFill/>
        </p:spPr>
        <p:txBody>
          <a:bodyPr wrap="square" rtlCol="1">
            <a:spAutoFit/>
          </a:bodyPr>
          <a:lstStyle/>
          <a:p>
            <a:pPr lvl="0" algn="ctr" rtl="1">
              <a:spcBef>
                <a:spcPct val="20000"/>
              </a:spcBef>
            </a:pPr>
            <a:r>
              <a:rPr lang="ar-JO" sz="3600" b="1" dirty="0" smtClean="0">
                <a:solidFill>
                  <a:prstClr val="black"/>
                </a:solidFill>
                <a:effectLst>
                  <a:glow rad="139700">
                    <a:srgbClr val="4BACC6">
                      <a:satMod val="175000"/>
                      <a:alpha val="40000"/>
                    </a:srgbClr>
                  </a:glow>
                </a:effectLst>
                <a:latin typeface="Times New Roman"/>
                <a:ea typeface="Times New Roman"/>
                <a:cs typeface="Traditional Arabic"/>
              </a:rPr>
              <a:t>عناصر ومعايير الجودة</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1417351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00959" y="1417639"/>
            <a:ext cx="7485840" cy="3787408"/>
          </a:xfrm>
        </p:spPr>
        <p:txBody>
          <a:bodyPr/>
          <a:lstStyle/>
          <a:p>
            <a:r>
              <a:rPr lang="ar-JO" dirty="0" smtClean="0">
                <a:latin typeface="Traditional Arabic" pitchFamily="18" charset="-78"/>
                <a:cs typeface="Traditional Arabic" pitchFamily="18" charset="-78"/>
              </a:rPr>
              <a:t>مراقبة </a:t>
            </a:r>
            <a:r>
              <a:rPr lang="ar-JO" dirty="0">
                <a:latin typeface="Traditional Arabic" pitchFamily="18" charset="-78"/>
                <a:cs typeface="Traditional Arabic" pitchFamily="18" charset="-78"/>
              </a:rPr>
              <a:t>عمليات التدريب أثناء المراحل التحضيرية لكل مرحلة من مراحل </a:t>
            </a:r>
            <a:r>
              <a:rPr lang="ar-JO" dirty="0" smtClean="0">
                <a:latin typeface="Traditional Arabic" pitchFamily="18" charset="-78"/>
                <a:cs typeface="Traditional Arabic" pitchFamily="18" charset="-78"/>
              </a:rPr>
              <a:t>التعداد. </a:t>
            </a:r>
            <a:endParaRPr lang="ar-JO" dirty="0">
              <a:latin typeface="Traditional Arabic" pitchFamily="18" charset="-78"/>
              <a:cs typeface="Traditional Arabic" pitchFamily="18" charset="-78"/>
            </a:endParaRPr>
          </a:p>
          <a:p>
            <a:r>
              <a:rPr lang="ar-JO" dirty="0" smtClean="0">
                <a:latin typeface="Traditional Arabic" pitchFamily="18" charset="-78"/>
                <a:cs typeface="Traditional Arabic" pitchFamily="18" charset="-78"/>
              </a:rPr>
              <a:t>المشاركة </a:t>
            </a:r>
            <a:r>
              <a:rPr lang="ar-JO" dirty="0">
                <a:latin typeface="Traditional Arabic" pitchFamily="18" charset="-78"/>
                <a:cs typeface="Traditional Arabic" pitchFamily="18" charset="-78"/>
              </a:rPr>
              <a:t>في التجارب القبلية لكل مرحلة من مراحل التعداد وتجريب الاستبانات </a:t>
            </a:r>
            <a:r>
              <a:rPr lang="ar-JO" dirty="0" smtClean="0">
                <a:latin typeface="Traditional Arabic" pitchFamily="18" charset="-78"/>
                <a:cs typeface="Traditional Arabic" pitchFamily="18" charset="-78"/>
              </a:rPr>
              <a:t>إلكترونياً.</a:t>
            </a:r>
            <a:endParaRPr lang="ar-JO" dirty="0">
              <a:latin typeface="Traditional Arabic" pitchFamily="18" charset="-78"/>
              <a:cs typeface="Traditional Arabic" pitchFamily="18" charset="-78"/>
            </a:endParaRPr>
          </a:p>
          <a:p>
            <a:r>
              <a:rPr lang="ar-JO" dirty="0" smtClean="0">
                <a:latin typeface="Traditional Arabic" pitchFamily="18" charset="-78"/>
                <a:cs typeface="Traditional Arabic" pitchFamily="18" charset="-78"/>
              </a:rPr>
              <a:t>مراقبة </a:t>
            </a:r>
            <a:r>
              <a:rPr lang="ar-JO" dirty="0">
                <a:latin typeface="Traditional Arabic" pitchFamily="18" charset="-78"/>
                <a:cs typeface="Traditional Arabic" pitchFamily="18" charset="-78"/>
              </a:rPr>
              <a:t>الترتيبات </a:t>
            </a:r>
            <a:r>
              <a:rPr lang="ar-JO" dirty="0" smtClean="0">
                <a:latin typeface="Traditional Arabic" pitchFamily="18" charset="-78"/>
                <a:cs typeface="Traditional Arabic" pitchFamily="18" charset="-78"/>
              </a:rPr>
              <a:t>الميدانية، </a:t>
            </a:r>
            <a:r>
              <a:rPr lang="ar-JO" dirty="0">
                <a:latin typeface="Traditional Arabic" pitchFamily="18" charset="-78"/>
                <a:cs typeface="Traditional Arabic" pitchFamily="18" charset="-78"/>
              </a:rPr>
              <a:t>وتوزيع الفرق أثناء عمليات </a:t>
            </a:r>
            <a:r>
              <a:rPr lang="ar-JO" dirty="0" smtClean="0">
                <a:latin typeface="Traditional Arabic" pitchFamily="18" charset="-78"/>
                <a:cs typeface="Traditional Arabic" pitchFamily="18" charset="-78"/>
              </a:rPr>
              <a:t>التنفيذ. </a:t>
            </a:r>
            <a:endParaRPr lang="ar-JO" dirty="0">
              <a:latin typeface="Traditional Arabic" pitchFamily="18" charset="-78"/>
              <a:cs typeface="Traditional Arabic" pitchFamily="18" charset="-78"/>
            </a:endParaRPr>
          </a:p>
          <a:p>
            <a:pPr marL="0" indent="0">
              <a:buNone/>
            </a:pPr>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pPr/>
              <a:t>5</a:t>
            </a:fld>
            <a:endParaRPr lang="ar-JO"/>
          </a:p>
        </p:txBody>
      </p:sp>
      <p:sp>
        <p:nvSpPr>
          <p:cNvPr id="4" name="مربع نص 2"/>
          <p:cNvSpPr txBox="1"/>
          <p:nvPr/>
        </p:nvSpPr>
        <p:spPr>
          <a:xfrm>
            <a:off x="2443582" y="114372"/>
            <a:ext cx="4627825" cy="1200329"/>
          </a:xfrm>
          <a:prstGeom prst="rect">
            <a:avLst/>
          </a:prstGeom>
          <a:noFill/>
        </p:spPr>
        <p:txBody>
          <a:bodyPr wrap="square" rtlCol="1">
            <a:spAutoFit/>
          </a:bodyPr>
          <a:lstStyle/>
          <a:p>
            <a:pPr lvl="0" algn="ctr" rtl="1">
              <a:spcBef>
                <a:spcPct val="20000"/>
              </a:spcBef>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 مراقبة التحضيرات والدعم اللوجستي</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444251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spcBef>
                <a:spcPts val="0"/>
              </a:spcBef>
              <a:buFont typeface="Wingdings"/>
              <a:buChar char=""/>
            </a:pPr>
            <a:r>
              <a:rPr lang="ar-SA" sz="2800" dirty="0">
                <a:latin typeface="Traditional Arabic" pitchFamily="18" charset="-78"/>
                <a:ea typeface="Times New Roman"/>
                <a:cs typeface="Traditional Arabic" pitchFamily="18" charset="-78"/>
              </a:rPr>
              <a:t>التخطيط والبرمجة المكثفة والمعمقة والتي تغطي مختلف مراحل التعداد</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ميزانية متكاملة وواضحة البنود تغطي جميع الاحتياجات وقادرة على استيعاب المصاريف الطارئة</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هيكل تنظيمي واضح المعالم</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عمل خرائطي يتطابق مع الواقع الميداني</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الأجهزة تتميز بسهولة الاستعمال</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استبيان يرتقي إلى انتظارات المستعمل</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وضوح التعريفات المستعملة</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التعداد التجريبي</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اختيار فريق العمل الميداني</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التدريب</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تحديد الاجراءات اللازمة لمتابعة جودة العمل الميداني</a:t>
            </a:r>
            <a:endParaRPr lang="en-US" sz="2800" dirty="0">
              <a:latin typeface="Traditional Arabic" pitchFamily="18" charset="-78"/>
              <a:ea typeface="Times New Roman"/>
              <a:cs typeface="Traditional Arabic" pitchFamily="18" charset="-78"/>
            </a:endParaRPr>
          </a:p>
          <a:p>
            <a:pPr lvl="0">
              <a:spcBef>
                <a:spcPts val="0"/>
              </a:spcBef>
              <a:buFont typeface="Wingdings"/>
              <a:buChar char=""/>
            </a:pPr>
            <a:r>
              <a:rPr lang="ar-SA" sz="2800" dirty="0">
                <a:latin typeface="Traditional Arabic" pitchFamily="18" charset="-78"/>
                <a:ea typeface="Times New Roman"/>
                <a:cs typeface="Traditional Arabic" pitchFamily="18" charset="-78"/>
              </a:rPr>
              <a:t>الحملة الاعلامية التي تغطي مختلف مراحل التعداد بدرجات </a:t>
            </a:r>
            <a:r>
              <a:rPr lang="ar-SA" sz="2800" dirty="0" smtClean="0">
                <a:latin typeface="Traditional Arabic" pitchFamily="18" charset="-78"/>
                <a:ea typeface="Times New Roman"/>
                <a:cs typeface="Traditional Arabic" pitchFamily="18" charset="-78"/>
              </a:rPr>
              <a:t>مختلفة</a:t>
            </a:r>
            <a:endParaRPr lang="en-US" sz="2800" dirty="0">
              <a:latin typeface="Traditional Arabic" pitchFamily="18" charset="-78"/>
              <a:ea typeface="Times New Roman"/>
              <a:cs typeface="Traditional Arabic" pitchFamily="18" charset="-78"/>
            </a:endParaRPr>
          </a:p>
        </p:txBody>
      </p:sp>
      <p:sp>
        <p:nvSpPr>
          <p:cNvPr id="3" name="Slide Number Placeholder 2"/>
          <p:cNvSpPr>
            <a:spLocks noGrp="1"/>
          </p:cNvSpPr>
          <p:nvPr>
            <p:ph type="sldNum" sz="quarter" idx="12"/>
          </p:nvPr>
        </p:nvSpPr>
        <p:spPr/>
        <p:txBody>
          <a:bodyPr/>
          <a:lstStyle/>
          <a:p>
            <a:fld id="{8557CD05-1A93-40BF-BDF1-07CA5CA97E22}" type="slidenum">
              <a:rPr lang="ar-JO" smtClean="0"/>
              <a:pPr/>
              <a:t>6</a:t>
            </a:fld>
            <a:endParaRPr lang="ar-JO"/>
          </a:p>
        </p:txBody>
      </p:sp>
      <p:sp>
        <p:nvSpPr>
          <p:cNvPr id="5" name="مربع نص 2"/>
          <p:cNvSpPr txBox="1"/>
          <p:nvPr/>
        </p:nvSpPr>
        <p:spPr>
          <a:xfrm>
            <a:off x="2443581" y="452782"/>
            <a:ext cx="4627825" cy="729430"/>
          </a:xfrm>
          <a:prstGeom prst="rect">
            <a:avLst/>
          </a:prstGeom>
          <a:noFill/>
        </p:spPr>
        <p:txBody>
          <a:bodyPr wrap="square" rtlCol="1">
            <a:spAutoFit/>
          </a:bodyPr>
          <a:lstStyle/>
          <a:p>
            <a:pPr algn="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خطة عامة لضمان جودة التعداد</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488796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lnSpc>
                <a:spcPct val="115000"/>
              </a:lnSpc>
              <a:spcBef>
                <a:spcPts val="0"/>
              </a:spcBef>
              <a:buNone/>
            </a:pPr>
            <a:r>
              <a:rPr lang="ar-SA" dirty="0">
                <a:latin typeface="Calibri"/>
                <a:ea typeface="Calibri"/>
                <a:cs typeface="Traditional Arabic"/>
              </a:rPr>
              <a:t>للحصول على بيانات دقيقة ذات جودة عالية</a:t>
            </a:r>
            <a:r>
              <a:rPr lang="ar-JO" dirty="0">
                <a:latin typeface="Calibri"/>
                <a:ea typeface="Calibri"/>
                <a:cs typeface="Traditional Arabic"/>
              </a:rPr>
              <a:t>،</a:t>
            </a:r>
            <a:r>
              <a:rPr lang="ar-SA" dirty="0">
                <a:latin typeface="Calibri"/>
                <a:ea typeface="Calibri"/>
                <a:cs typeface="Traditional Arabic"/>
              </a:rPr>
              <a:t> تم وضع آليات وضوابط لإجراءات العمل في كافة مراحل التعداد:</a:t>
            </a:r>
            <a:endParaRPr lang="en-US" sz="2000" dirty="0">
              <a:latin typeface="Calibri"/>
              <a:ea typeface="Calibri"/>
              <a:cs typeface="Arial"/>
            </a:endParaRPr>
          </a:p>
          <a:p>
            <a:pPr lvl="0">
              <a:spcBef>
                <a:spcPts val="0"/>
              </a:spcBef>
              <a:buFont typeface="Wingdings"/>
              <a:buChar char=""/>
            </a:pPr>
            <a:r>
              <a:rPr lang="ar-SA" b="1" dirty="0">
                <a:latin typeface="Times New Roman"/>
                <a:ea typeface="Times New Roman"/>
                <a:cs typeface="Traditional Arabic"/>
              </a:rPr>
              <a:t>المرحلة التحضيرية</a:t>
            </a:r>
            <a:endParaRPr lang="en-US" sz="2400" dirty="0">
              <a:latin typeface="Times New Roman"/>
              <a:ea typeface="Times New Roman"/>
            </a:endParaRPr>
          </a:p>
          <a:p>
            <a:pPr lvl="0">
              <a:spcBef>
                <a:spcPts val="0"/>
              </a:spcBef>
              <a:buFont typeface="Wingdings"/>
              <a:buChar char=""/>
            </a:pPr>
            <a:r>
              <a:rPr lang="ar-SA" b="1" dirty="0">
                <a:latin typeface="Times New Roman"/>
                <a:ea typeface="Times New Roman"/>
                <a:cs typeface="Traditional Arabic"/>
              </a:rPr>
              <a:t>مرحلة العمل الميداني ومرحلة معالجة البيانات</a:t>
            </a:r>
            <a:endParaRPr lang="en-US" sz="2400" dirty="0">
              <a:latin typeface="Times New Roman"/>
              <a:ea typeface="Times New Roman"/>
            </a:endParaRPr>
          </a:p>
          <a:p>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pPr/>
              <a:t>7</a:t>
            </a:fld>
            <a:endParaRPr lang="ar-JO"/>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آليات ضبط جودة البيانات</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849047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Bef>
                <a:spcPts val="0"/>
              </a:spcBef>
              <a:buFont typeface="Wingdings"/>
              <a:buChar char=""/>
            </a:pPr>
            <a:r>
              <a:rPr lang="ar-SA" b="1" dirty="0">
                <a:ea typeface="Calibri"/>
                <a:cs typeface="Traditional Arabic"/>
              </a:rPr>
              <a:t>أهم آليات الضبط في </a:t>
            </a:r>
            <a:r>
              <a:rPr lang="ar-SA" b="1" dirty="0" smtClean="0">
                <a:latin typeface="Times New Roman"/>
                <a:ea typeface="Times New Roman"/>
                <a:cs typeface="Traditional Arabic"/>
              </a:rPr>
              <a:t>المرحلة التحضيرية</a:t>
            </a:r>
            <a:endParaRPr lang="ar-JO" b="1" dirty="0" smtClean="0">
              <a:latin typeface="Times New Roman"/>
              <a:ea typeface="Times New Roman"/>
              <a:cs typeface="Traditional Arabic"/>
            </a:endParaRPr>
          </a:p>
          <a:p>
            <a:pPr lvl="0">
              <a:lnSpc>
                <a:spcPct val="115000"/>
              </a:lnSpc>
              <a:spcBef>
                <a:spcPts val="0"/>
              </a:spcBef>
              <a:buFont typeface="Arial"/>
              <a:buChar char="•"/>
              <a:tabLst>
                <a:tab pos="457200" algn="l"/>
              </a:tabLst>
            </a:pPr>
            <a:r>
              <a:rPr lang="ar-SA" sz="2400" dirty="0">
                <a:latin typeface="Calibri"/>
                <a:ea typeface="Calibri"/>
                <a:cs typeface="Traditional Arabic"/>
              </a:rPr>
              <a:t>الالتزام بالتوصيات </a:t>
            </a:r>
            <a:r>
              <a:rPr lang="ar-SA" sz="2400" dirty="0" smtClean="0">
                <a:latin typeface="Calibri"/>
                <a:ea typeface="Calibri"/>
                <a:cs typeface="Traditional Arabic"/>
              </a:rPr>
              <a:t>الدولية</a:t>
            </a:r>
            <a:endParaRPr lang="en-US" sz="1600" dirty="0">
              <a:latin typeface="Calibri"/>
              <a:ea typeface="Calibri"/>
              <a:cs typeface="Times New Roman"/>
            </a:endParaRPr>
          </a:p>
          <a:p>
            <a:pPr lvl="0">
              <a:lnSpc>
                <a:spcPct val="115000"/>
              </a:lnSpc>
              <a:spcBef>
                <a:spcPts val="0"/>
              </a:spcBef>
              <a:buFont typeface="Arial"/>
              <a:buChar char="•"/>
              <a:tabLst>
                <a:tab pos="457200" algn="l"/>
              </a:tabLst>
            </a:pPr>
            <a:r>
              <a:rPr lang="ar-SA" sz="2400" dirty="0">
                <a:latin typeface="Calibri"/>
                <a:ea typeface="Calibri"/>
                <a:cs typeface="Traditional Arabic"/>
              </a:rPr>
              <a:t>الاستفادة من تجربة </a:t>
            </a:r>
            <a:r>
              <a:rPr lang="ar-JO" sz="2400" dirty="0">
                <a:latin typeface="Calibri"/>
                <a:ea typeface="Calibri"/>
                <a:cs typeface="Traditional Arabic"/>
              </a:rPr>
              <a:t>الأردن</a:t>
            </a:r>
            <a:r>
              <a:rPr lang="ar-SA" sz="2400" dirty="0">
                <a:latin typeface="Calibri"/>
                <a:ea typeface="Calibri"/>
                <a:cs typeface="Traditional Arabic"/>
              </a:rPr>
              <a:t> في التعداد العام للسكان والمساكن </a:t>
            </a:r>
            <a:r>
              <a:rPr lang="ar-SA" sz="1600" dirty="0" smtClean="0">
                <a:latin typeface="Calibri"/>
                <a:ea typeface="Calibri"/>
                <a:cs typeface="Times New Roman"/>
              </a:rPr>
              <a:t>2004</a:t>
            </a:r>
            <a:endParaRPr lang="en-US" sz="1600" dirty="0">
              <a:latin typeface="Calibri"/>
              <a:ea typeface="Calibri"/>
              <a:cs typeface="Times New Roman"/>
            </a:endParaRPr>
          </a:p>
          <a:p>
            <a:pPr lvl="0">
              <a:lnSpc>
                <a:spcPct val="115000"/>
              </a:lnSpc>
              <a:spcBef>
                <a:spcPts val="0"/>
              </a:spcBef>
              <a:buFont typeface="Arial"/>
              <a:buChar char="•"/>
              <a:tabLst>
                <a:tab pos="457200" algn="l"/>
              </a:tabLst>
            </a:pPr>
            <a:r>
              <a:rPr lang="ar-SA" sz="2400" dirty="0">
                <a:latin typeface="Calibri"/>
                <a:ea typeface="Calibri"/>
                <a:cs typeface="Traditional Arabic"/>
              </a:rPr>
              <a:t>تلبية احتياجات </a:t>
            </a:r>
            <a:r>
              <a:rPr lang="ar-SA" sz="2400" dirty="0" smtClean="0">
                <a:latin typeface="Calibri"/>
                <a:ea typeface="Calibri"/>
                <a:cs typeface="Traditional Arabic"/>
              </a:rPr>
              <a:t>المستفيدين</a:t>
            </a:r>
            <a:endParaRPr lang="en-US" sz="1600" dirty="0">
              <a:latin typeface="Calibri"/>
              <a:ea typeface="Calibri"/>
              <a:cs typeface="Times New Roman"/>
            </a:endParaRPr>
          </a:p>
          <a:p>
            <a:pPr lvl="0">
              <a:lnSpc>
                <a:spcPct val="115000"/>
              </a:lnSpc>
              <a:spcBef>
                <a:spcPts val="0"/>
              </a:spcBef>
              <a:buFont typeface="Arial"/>
              <a:buChar char="•"/>
              <a:tabLst>
                <a:tab pos="457200" algn="l"/>
              </a:tabLst>
            </a:pPr>
            <a:r>
              <a:rPr lang="ar-SA" sz="2400" dirty="0">
                <a:latin typeface="Calibri"/>
                <a:ea typeface="Calibri"/>
                <a:cs typeface="Traditional Arabic"/>
              </a:rPr>
              <a:t>تنفيذ التعداد التجريبي والعمل </a:t>
            </a:r>
            <a:r>
              <a:rPr lang="ar-SA" sz="2400" dirty="0" smtClean="0">
                <a:latin typeface="Calibri"/>
                <a:ea typeface="Calibri"/>
                <a:cs typeface="Traditional Arabic"/>
              </a:rPr>
              <a:t>بتوصياته</a:t>
            </a:r>
            <a:endParaRPr lang="en-US" sz="1600" dirty="0">
              <a:latin typeface="Calibri"/>
              <a:ea typeface="Calibri"/>
              <a:cs typeface="Times New Roman"/>
            </a:endParaRPr>
          </a:p>
          <a:p>
            <a:pPr marL="0" lvl="0" indent="0">
              <a:spcBef>
                <a:spcPts val="0"/>
              </a:spcBef>
              <a:buNone/>
            </a:pPr>
            <a:endParaRPr lang="en-US" sz="2400" dirty="0">
              <a:latin typeface="Times New Roman"/>
              <a:ea typeface="Times New Roman"/>
            </a:endParaRPr>
          </a:p>
          <a:p>
            <a:pPr marL="0" indent="0">
              <a:buNone/>
            </a:pPr>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8</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آليات ضبط جودة البيانات</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446109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spcBef>
                <a:spcPts val="0"/>
              </a:spcBef>
              <a:buFont typeface="Wingdings"/>
              <a:buChar char=""/>
            </a:pPr>
            <a:r>
              <a:rPr lang="ar-SA" b="1" dirty="0">
                <a:ea typeface="Calibri"/>
                <a:cs typeface="Traditional Arabic"/>
              </a:rPr>
              <a:t>أهم آليات الضبط في مرحلة العمل الميداني ومعالجة </a:t>
            </a:r>
            <a:r>
              <a:rPr lang="ar-SA" b="1" dirty="0" smtClean="0">
                <a:ea typeface="Calibri"/>
                <a:cs typeface="Traditional Arabic"/>
              </a:rPr>
              <a:t>البيانات</a:t>
            </a:r>
            <a:endParaRPr lang="en-US" sz="2400" dirty="0">
              <a:latin typeface="Times New Roman"/>
              <a:ea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ضمان أن يغطي التعداد كافة المناطق الجغرافية في </a:t>
            </a:r>
            <a:r>
              <a:rPr lang="ar-SA" sz="2800" dirty="0" smtClean="0">
                <a:latin typeface="Calibri"/>
                <a:ea typeface="Calibri"/>
                <a:cs typeface="Traditional Arabic"/>
              </a:rPr>
              <a:t>المملكة</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en-US" sz="2800" dirty="0">
                <a:latin typeface="Traditional Arabic"/>
                <a:ea typeface="Calibri"/>
                <a:cs typeface="Times New Roman"/>
              </a:rPr>
              <a:t> </a:t>
            </a:r>
            <a:r>
              <a:rPr lang="ar-SA" sz="2800" dirty="0">
                <a:latin typeface="Calibri"/>
                <a:ea typeface="Calibri"/>
                <a:cs typeface="Traditional Arabic"/>
              </a:rPr>
              <a:t>تحديث الخرائط لكافة مناطق </a:t>
            </a:r>
            <a:r>
              <a:rPr lang="ar-SA" sz="2800" dirty="0" smtClean="0">
                <a:latin typeface="Calibri"/>
                <a:ea typeface="Calibri"/>
                <a:cs typeface="Traditional Arabic"/>
              </a:rPr>
              <a:t>العد</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توزيع المهام والمسؤوليات في الميدان بما يضمن مصلحة </a:t>
            </a:r>
            <a:r>
              <a:rPr lang="ar-SA" sz="2800" dirty="0" smtClean="0">
                <a:latin typeface="Calibri"/>
                <a:ea typeface="Calibri"/>
                <a:cs typeface="Traditional Arabic"/>
              </a:rPr>
              <a:t>العمل</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وضع ضوابط لاختيار أفضل </a:t>
            </a:r>
            <a:r>
              <a:rPr lang="ar-SA" sz="2800" dirty="0" smtClean="0">
                <a:latin typeface="Calibri"/>
                <a:ea typeface="Calibri"/>
                <a:cs typeface="Traditional Arabic"/>
              </a:rPr>
              <a:t>العاملين</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تشكيل غرفة عمليات مركزية ومركز اتصال </a:t>
            </a:r>
            <a:r>
              <a:rPr lang="ar-SA" sz="2800" dirty="0" smtClean="0">
                <a:latin typeface="Calibri"/>
                <a:ea typeface="Calibri"/>
                <a:cs typeface="Traditional Arabic"/>
              </a:rPr>
              <a:t>مباشر</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وضع آليات لمواجهة حالات </a:t>
            </a:r>
            <a:r>
              <a:rPr lang="ar-SA" sz="2800" dirty="0" smtClean="0">
                <a:latin typeface="Calibri"/>
                <a:ea typeface="Calibri"/>
                <a:cs typeface="Traditional Arabic"/>
              </a:rPr>
              <a:t>الرفض</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تدقيق الاستمارات ميدانياً من قبل فريق </a:t>
            </a:r>
            <a:r>
              <a:rPr lang="ar-SA" sz="2800" dirty="0" smtClean="0">
                <a:latin typeface="Calibri"/>
                <a:ea typeface="Calibri"/>
                <a:cs typeface="Traditional Arabic"/>
              </a:rPr>
              <a:t>الجودة</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فحص الأجهزة المستخدمة في جمع </a:t>
            </a:r>
            <a:r>
              <a:rPr lang="ar-SA" sz="2800" dirty="0" smtClean="0">
                <a:latin typeface="Calibri"/>
                <a:ea typeface="Calibri"/>
                <a:cs typeface="Traditional Arabic"/>
              </a:rPr>
              <a:t>البيانات</a:t>
            </a:r>
            <a:endParaRPr lang="en-US" sz="2800" dirty="0">
              <a:latin typeface="Calibri"/>
              <a:ea typeface="Calibri"/>
              <a:cs typeface="Times New Roman"/>
            </a:endParaRPr>
          </a:p>
          <a:p>
            <a:pPr lvl="0">
              <a:lnSpc>
                <a:spcPct val="115000"/>
              </a:lnSpc>
              <a:spcBef>
                <a:spcPts val="0"/>
              </a:spcBef>
              <a:spcAft>
                <a:spcPts val="600"/>
              </a:spcAft>
              <a:buFont typeface="Arial"/>
              <a:buChar char="•"/>
              <a:tabLst>
                <a:tab pos="457200" algn="l"/>
              </a:tabLst>
            </a:pPr>
            <a:r>
              <a:rPr lang="ar-SA" sz="2800" dirty="0">
                <a:latin typeface="Calibri"/>
                <a:ea typeface="Calibri"/>
                <a:cs typeface="Traditional Arabic"/>
              </a:rPr>
              <a:t>فحص البيانات بإستخدام قواعد ضبط آلية لضمان اتساق البيانات </a:t>
            </a:r>
            <a:r>
              <a:rPr lang="ar-SA" sz="2800" dirty="0" smtClean="0">
                <a:latin typeface="Calibri"/>
                <a:ea typeface="Calibri"/>
                <a:cs typeface="Traditional Arabic"/>
              </a:rPr>
              <a:t>ودقتها</a:t>
            </a:r>
            <a:endParaRPr lang="en-US" sz="2800" dirty="0">
              <a:latin typeface="Calibri"/>
              <a:ea typeface="Calibri"/>
              <a:cs typeface="Times New Roman"/>
            </a:endParaRPr>
          </a:p>
          <a:p>
            <a:pPr marL="0" indent="0">
              <a:buNone/>
            </a:pPr>
            <a:endParaRPr lang="en-US" dirty="0"/>
          </a:p>
        </p:txBody>
      </p:sp>
      <p:sp>
        <p:nvSpPr>
          <p:cNvPr id="3" name="Slide Number Placeholder 2"/>
          <p:cNvSpPr>
            <a:spLocks noGrp="1"/>
          </p:cNvSpPr>
          <p:nvPr>
            <p:ph type="sldNum" sz="quarter" idx="12"/>
          </p:nvPr>
        </p:nvSpPr>
        <p:spPr/>
        <p:txBody>
          <a:bodyPr/>
          <a:lstStyle/>
          <a:p>
            <a:fld id="{8557CD05-1A93-40BF-BDF1-07CA5CA97E22}" type="slidenum">
              <a:rPr lang="ar-JO" smtClean="0">
                <a:solidFill>
                  <a:prstClr val="black">
                    <a:tint val="75000"/>
                  </a:prstClr>
                </a:solidFill>
              </a:rPr>
              <a:pPr/>
              <a:t>9</a:t>
            </a:fld>
            <a:endParaRPr lang="ar-JO">
              <a:solidFill>
                <a:prstClr val="black">
                  <a:tint val="75000"/>
                </a:prstClr>
              </a:solidFill>
            </a:endParaRPr>
          </a:p>
        </p:txBody>
      </p:sp>
      <p:sp>
        <p:nvSpPr>
          <p:cNvPr id="4" name="مربع نص 2"/>
          <p:cNvSpPr txBox="1"/>
          <p:nvPr/>
        </p:nvSpPr>
        <p:spPr>
          <a:xfrm>
            <a:off x="2443581" y="452782"/>
            <a:ext cx="4627825" cy="729430"/>
          </a:xfrm>
          <a:prstGeom prst="rect">
            <a:avLst/>
          </a:prstGeom>
          <a:noFill/>
        </p:spPr>
        <p:txBody>
          <a:bodyPr wrap="square" rtlCol="1">
            <a:spAutoFit/>
          </a:bodyPr>
          <a:lstStyle/>
          <a:p>
            <a:pPr algn="ctr" rtl="1">
              <a:lnSpc>
                <a:spcPct val="115000"/>
              </a:lnSpc>
              <a:spcAft>
                <a:spcPts val="1000"/>
              </a:spcAft>
            </a:pPr>
            <a:r>
              <a:rPr lang="ar-JO" sz="3600" b="1" dirty="0">
                <a:solidFill>
                  <a:prstClr val="black"/>
                </a:solidFill>
                <a:effectLst>
                  <a:glow rad="139700">
                    <a:srgbClr val="4BACC6">
                      <a:satMod val="175000"/>
                      <a:alpha val="40000"/>
                    </a:srgbClr>
                  </a:glow>
                </a:effectLst>
                <a:latin typeface="Times New Roman"/>
                <a:ea typeface="Times New Roman"/>
                <a:cs typeface="Traditional Arabic"/>
              </a:rPr>
              <a:t>آليات ضبط جودة البيانات</a:t>
            </a:r>
            <a:endParaRPr lang="en-US" sz="3600" b="1" dirty="0">
              <a:solidFill>
                <a:prstClr val="black"/>
              </a:solidFill>
              <a:effectLst>
                <a:glow rad="139700">
                  <a:srgbClr val="4BACC6">
                    <a:satMod val="175000"/>
                    <a:alpha val="40000"/>
                  </a:srgbClr>
                </a:glow>
              </a:effectLst>
              <a:latin typeface="Times New Roman"/>
              <a:ea typeface="Times New Roman"/>
              <a:cs typeface="Traditional Arabic"/>
            </a:endParaRPr>
          </a:p>
        </p:txBody>
      </p:sp>
    </p:spTree>
    <p:extLst>
      <p:ext uri="{BB962C8B-B14F-4D97-AF65-F5344CB8AC3E}">
        <p14:creationId xmlns:p14="http://schemas.microsoft.com/office/powerpoint/2010/main" val="395997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S03000499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3688C91-EAE2-43D0-974C-FFC382B931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TS030004990</Template>
  <TotalTime>2296</TotalTime>
  <Words>1508</Words>
  <Application>Microsoft Office PowerPoint</Application>
  <PresentationFormat>On-screen Show (4:3)</PresentationFormat>
  <Paragraphs>150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TS030004990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Ahmad Mowafi</dc:creator>
  <cp:lastModifiedBy>Abdelnaser Tahat</cp:lastModifiedBy>
  <cp:revision>560</cp:revision>
  <cp:lastPrinted>2016-04-12T11:58:15Z</cp:lastPrinted>
  <dcterms:created xsi:type="dcterms:W3CDTF">2012-02-08T06:37:08Z</dcterms:created>
  <dcterms:modified xsi:type="dcterms:W3CDTF">2017-06-07T11:34:42Z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ies>
</file>